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9" r:id="rId2"/>
  </p:sldMasterIdLst>
  <p:notesMasterIdLst>
    <p:notesMasterId r:id="rId35"/>
  </p:notesMasterIdLst>
  <p:handoutMasterIdLst>
    <p:handoutMasterId r:id="rId36"/>
  </p:handoutMasterIdLst>
  <p:sldIdLst>
    <p:sldId id="263" r:id="rId3"/>
    <p:sldId id="651" r:id="rId4"/>
    <p:sldId id="652" r:id="rId5"/>
    <p:sldId id="341" r:id="rId6"/>
    <p:sldId id="391" r:id="rId7"/>
    <p:sldId id="657" r:id="rId8"/>
    <p:sldId id="658" r:id="rId9"/>
    <p:sldId id="659" r:id="rId10"/>
    <p:sldId id="660" r:id="rId11"/>
    <p:sldId id="661" r:id="rId12"/>
    <p:sldId id="662" r:id="rId13"/>
    <p:sldId id="663" r:id="rId14"/>
    <p:sldId id="664" r:id="rId15"/>
    <p:sldId id="665" r:id="rId16"/>
    <p:sldId id="666" r:id="rId17"/>
    <p:sldId id="667" r:id="rId18"/>
    <p:sldId id="668" r:id="rId19"/>
    <p:sldId id="669" r:id="rId20"/>
    <p:sldId id="670" r:id="rId21"/>
    <p:sldId id="671" r:id="rId22"/>
    <p:sldId id="672" r:id="rId23"/>
    <p:sldId id="673" r:id="rId24"/>
    <p:sldId id="674" r:id="rId25"/>
    <p:sldId id="675" r:id="rId26"/>
    <p:sldId id="676" r:id="rId27"/>
    <p:sldId id="677" r:id="rId28"/>
    <p:sldId id="678" r:id="rId29"/>
    <p:sldId id="679" r:id="rId30"/>
    <p:sldId id="680" r:id="rId31"/>
    <p:sldId id="681" r:id="rId32"/>
    <p:sldId id="682" r:id="rId33"/>
    <p:sldId id="467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1">
          <p15:clr>
            <a:srgbClr val="A4A3A4"/>
          </p15:clr>
        </p15:guide>
        <p15:guide id="2" pos="37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A8E0"/>
    <a:srgbClr val="00B9EF"/>
    <a:srgbClr val="52B1E3"/>
    <a:srgbClr val="5B9BD5"/>
    <a:srgbClr val="66B0F0"/>
    <a:srgbClr val="FFC000"/>
    <a:srgbClr val="FCC400"/>
    <a:srgbClr val="39AEB5"/>
    <a:srgbClr val="5A6783"/>
    <a:srgbClr val="FEC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24" autoAdjust="0"/>
    <p:restoredTop sz="92022" autoAdjust="0"/>
  </p:normalViewPr>
  <p:slideViewPr>
    <p:cSldViewPr snapToGrid="0" showGuides="1">
      <p:cViewPr varScale="1">
        <p:scale>
          <a:sx n="112" d="100"/>
          <a:sy n="112" d="100"/>
        </p:scale>
        <p:origin x="248" y="192"/>
      </p:cViewPr>
      <p:guideLst>
        <p:guide orient="horz" pos="2691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669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2AE14-8C21-4028-9AB9-39BAEA8B5FE5}" type="datetimeFigureOut">
              <a:rPr lang="zh-CN" altLang="en-US" smtClean="0"/>
              <a:t>2018/12/3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530" y="1143000"/>
            <a:ext cx="54869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444BE-AF86-4704-B382-42F4280AC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53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901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519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50" y="1122363"/>
            <a:ext cx="91449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50" y="3602038"/>
            <a:ext cx="91449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727D-CF82-49C3-B260-881B7D31561F}" type="datetimeFigureOut">
              <a:rPr lang="zh-CN" altLang="en-US" smtClean="0"/>
              <a:t>2018/12/3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E62E-9EAC-47DF-B9FB-7A54C7E3928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ppt模板封底-0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" y="0"/>
            <a:ext cx="12191833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561E-7585-4521-8FD2-2178141043E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C2B8-B519-4620-9BF5-835074449E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429"/>
            <a:ext cx="12192000" cy="696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9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561E-7585-4521-8FD2-2178141043E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C2B8-B519-4620-9BF5-835074449E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32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561E-7585-4521-8FD2-2178141043E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C2B8-B519-4620-9BF5-835074449E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03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561E-7585-4521-8FD2-2178141043E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C2B8-B519-4620-9BF5-835074449E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45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561E-7585-4521-8FD2-2178141043E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C2B8-B519-4620-9BF5-835074449E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86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561E-7585-4521-8FD2-2178141043E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C2B8-B519-4620-9BF5-835074449E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40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561E-7585-4521-8FD2-2178141043E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C2B8-B519-4620-9BF5-835074449E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07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1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919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7"/>
          <p:cNvSpPr txBox="1"/>
          <p:nvPr userDrawn="1"/>
        </p:nvSpPr>
        <p:spPr>
          <a:xfrm>
            <a:off x="226059" y="253464"/>
            <a:ext cx="758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kern="100" dirty="0">
                <a:solidFill>
                  <a:srgbClr val="002B9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4000" kern="100" dirty="0">
              <a:solidFill>
                <a:srgbClr val="002B9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33160" y="115115"/>
            <a:ext cx="944625" cy="927986"/>
            <a:chOff x="3627746" y="1200316"/>
            <a:chExt cx="944625" cy="927986"/>
          </a:xfrm>
        </p:grpSpPr>
        <p:grpSp>
          <p:nvGrpSpPr>
            <p:cNvPr id="10" name="组合 9"/>
            <p:cNvGrpSpPr/>
            <p:nvPr/>
          </p:nvGrpSpPr>
          <p:grpSpPr>
            <a:xfrm>
              <a:off x="4339636" y="1200316"/>
              <a:ext cx="232735" cy="235114"/>
              <a:chOff x="4387704" y="1106340"/>
              <a:chExt cx="232735" cy="235114"/>
            </a:xfrm>
          </p:grpSpPr>
          <p:cxnSp>
            <p:nvCxnSpPr>
              <p:cNvPr id="14" name="直接连接符 13"/>
              <p:cNvCxnSpPr>
                <a:cxnSpLocks/>
              </p:cNvCxnSpPr>
              <p:nvPr/>
            </p:nvCxnSpPr>
            <p:spPr>
              <a:xfrm flipH="1">
                <a:off x="4387704" y="1108721"/>
                <a:ext cx="232735" cy="232733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>
                <a:cxnSpLocks/>
              </p:cNvCxnSpPr>
              <p:nvPr/>
            </p:nvCxnSpPr>
            <p:spPr>
              <a:xfrm flipH="1">
                <a:off x="4425478" y="1106340"/>
                <a:ext cx="128616" cy="128617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 flipH="1" flipV="1">
              <a:off x="3627746" y="1893188"/>
              <a:ext cx="232735" cy="235114"/>
              <a:chOff x="4387704" y="1106340"/>
              <a:chExt cx="232735" cy="235114"/>
            </a:xfrm>
          </p:grpSpPr>
          <p:cxnSp>
            <p:nvCxnSpPr>
              <p:cNvPr id="12" name="直接连接符 11"/>
              <p:cNvCxnSpPr>
                <a:cxnSpLocks/>
              </p:cNvCxnSpPr>
              <p:nvPr/>
            </p:nvCxnSpPr>
            <p:spPr>
              <a:xfrm flipH="1">
                <a:off x="4387704" y="1108721"/>
                <a:ext cx="232735" cy="232733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>
                <a:cxnSpLocks/>
              </p:cNvCxnSpPr>
              <p:nvPr/>
            </p:nvCxnSpPr>
            <p:spPr>
              <a:xfrm flipH="1">
                <a:off x="4425478" y="1106340"/>
                <a:ext cx="128616" cy="128617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文本框 15"/>
          <p:cNvSpPr txBox="1"/>
          <p:nvPr userDrawn="1"/>
        </p:nvSpPr>
        <p:spPr>
          <a:xfrm>
            <a:off x="841690" y="342961"/>
            <a:ext cx="3436107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kern="100" dirty="0">
                <a:solidFill>
                  <a:srgbClr val="002B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of Part One</a:t>
            </a:r>
            <a:endParaRPr lang="zh-CN" altLang="en-US" sz="2400" kern="100" dirty="0">
              <a:solidFill>
                <a:srgbClr val="002B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>
            <a:cxnSpLocks/>
          </p:cNvCxnSpPr>
          <p:nvPr userDrawn="1"/>
        </p:nvCxnSpPr>
        <p:spPr>
          <a:xfrm>
            <a:off x="841690" y="824316"/>
            <a:ext cx="1050862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cxnSpLocks/>
          </p:cNvCxnSpPr>
          <p:nvPr userDrawn="1"/>
        </p:nvCxnSpPr>
        <p:spPr>
          <a:xfrm>
            <a:off x="841690" y="6577416"/>
            <a:ext cx="1050862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 userDrawn="1"/>
        </p:nvGrpSpPr>
        <p:grpSpPr>
          <a:xfrm>
            <a:off x="10756591" y="475787"/>
            <a:ext cx="443123" cy="253371"/>
            <a:chOff x="6843176" y="668648"/>
            <a:chExt cx="3481924" cy="1990911"/>
          </a:xfrm>
          <a:solidFill>
            <a:schemeClr val="accent6"/>
          </a:solidFill>
        </p:grpSpPr>
        <p:grpSp>
          <p:nvGrpSpPr>
            <p:cNvPr id="20" name="组合 19"/>
            <p:cNvGrpSpPr/>
            <p:nvPr/>
          </p:nvGrpSpPr>
          <p:grpSpPr>
            <a:xfrm>
              <a:off x="6843176" y="668648"/>
              <a:ext cx="3481924" cy="451818"/>
              <a:chOff x="4442876" y="754588"/>
              <a:chExt cx="4224874" cy="548224"/>
            </a:xfrm>
            <a:grpFill/>
          </p:grpSpPr>
          <p:sp>
            <p:nvSpPr>
              <p:cNvPr id="27" name="矩形 26"/>
              <p:cNvSpPr/>
              <p:nvPr/>
            </p:nvSpPr>
            <p:spPr>
              <a:xfrm>
                <a:off x="4442876" y="754588"/>
                <a:ext cx="548224" cy="548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5292970" y="754588"/>
                <a:ext cx="3374780" cy="548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843176" y="1438195"/>
              <a:ext cx="3481924" cy="451818"/>
              <a:chOff x="4442876" y="754588"/>
              <a:chExt cx="4224874" cy="548224"/>
            </a:xfrm>
            <a:grpFill/>
          </p:grpSpPr>
          <p:sp>
            <p:nvSpPr>
              <p:cNvPr id="25" name="矩形 24"/>
              <p:cNvSpPr/>
              <p:nvPr/>
            </p:nvSpPr>
            <p:spPr>
              <a:xfrm>
                <a:off x="4442876" y="754588"/>
                <a:ext cx="548224" cy="548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292970" y="754588"/>
                <a:ext cx="3374780" cy="548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6843176" y="2207741"/>
              <a:ext cx="3481924" cy="451818"/>
              <a:chOff x="4442876" y="754588"/>
              <a:chExt cx="4224874" cy="548224"/>
            </a:xfrm>
            <a:grpFill/>
          </p:grpSpPr>
          <p:sp>
            <p:nvSpPr>
              <p:cNvPr id="23" name="矩形 22"/>
              <p:cNvSpPr/>
              <p:nvPr/>
            </p:nvSpPr>
            <p:spPr>
              <a:xfrm>
                <a:off x="4442876" y="754588"/>
                <a:ext cx="548224" cy="548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292970" y="754588"/>
                <a:ext cx="3374780" cy="548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0536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2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 userDrawn="1"/>
        </p:nvSpPr>
        <p:spPr>
          <a:xfrm>
            <a:off x="226059" y="253464"/>
            <a:ext cx="758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kern="100" dirty="0">
                <a:solidFill>
                  <a:srgbClr val="002B9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4000" kern="100" dirty="0">
              <a:solidFill>
                <a:srgbClr val="002B9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33160" y="115115"/>
            <a:ext cx="944625" cy="927986"/>
            <a:chOff x="3627746" y="1200316"/>
            <a:chExt cx="944625" cy="927986"/>
          </a:xfrm>
        </p:grpSpPr>
        <p:grpSp>
          <p:nvGrpSpPr>
            <p:cNvPr id="10" name="组合 9"/>
            <p:cNvGrpSpPr/>
            <p:nvPr/>
          </p:nvGrpSpPr>
          <p:grpSpPr>
            <a:xfrm>
              <a:off x="4339636" y="1200316"/>
              <a:ext cx="232735" cy="235114"/>
              <a:chOff x="4387704" y="1106340"/>
              <a:chExt cx="232735" cy="235114"/>
            </a:xfrm>
          </p:grpSpPr>
          <p:cxnSp>
            <p:nvCxnSpPr>
              <p:cNvPr id="14" name="直接连接符 13"/>
              <p:cNvCxnSpPr>
                <a:cxnSpLocks/>
              </p:cNvCxnSpPr>
              <p:nvPr/>
            </p:nvCxnSpPr>
            <p:spPr>
              <a:xfrm flipH="1">
                <a:off x="4387704" y="1108721"/>
                <a:ext cx="232735" cy="232733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>
                <a:cxnSpLocks/>
              </p:cNvCxnSpPr>
              <p:nvPr/>
            </p:nvCxnSpPr>
            <p:spPr>
              <a:xfrm flipH="1">
                <a:off x="4425478" y="1106340"/>
                <a:ext cx="128616" cy="128617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 flipH="1" flipV="1">
              <a:off x="3627746" y="1893188"/>
              <a:ext cx="232735" cy="235114"/>
              <a:chOff x="4387704" y="1106340"/>
              <a:chExt cx="232735" cy="235114"/>
            </a:xfrm>
          </p:grpSpPr>
          <p:cxnSp>
            <p:nvCxnSpPr>
              <p:cNvPr id="12" name="直接连接符 11"/>
              <p:cNvCxnSpPr>
                <a:cxnSpLocks/>
              </p:cNvCxnSpPr>
              <p:nvPr/>
            </p:nvCxnSpPr>
            <p:spPr>
              <a:xfrm flipH="1">
                <a:off x="4387704" y="1108721"/>
                <a:ext cx="232735" cy="232733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>
                <a:cxnSpLocks/>
              </p:cNvCxnSpPr>
              <p:nvPr/>
            </p:nvCxnSpPr>
            <p:spPr>
              <a:xfrm flipH="1">
                <a:off x="4425478" y="1106340"/>
                <a:ext cx="128616" cy="128617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文本框 15"/>
          <p:cNvSpPr txBox="1"/>
          <p:nvPr userDrawn="1"/>
        </p:nvSpPr>
        <p:spPr>
          <a:xfrm>
            <a:off x="841690" y="342961"/>
            <a:ext cx="34361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kern="100" dirty="0">
                <a:solidFill>
                  <a:srgbClr val="002B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of Part Two</a:t>
            </a:r>
            <a:endParaRPr lang="zh-CN" altLang="en-US" sz="2400" kern="100" dirty="0">
              <a:solidFill>
                <a:srgbClr val="002B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>
            <a:cxnSpLocks/>
          </p:cNvCxnSpPr>
          <p:nvPr userDrawn="1"/>
        </p:nvCxnSpPr>
        <p:spPr>
          <a:xfrm>
            <a:off x="841690" y="824316"/>
            <a:ext cx="1050862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cxnSpLocks/>
          </p:cNvCxnSpPr>
          <p:nvPr userDrawn="1"/>
        </p:nvCxnSpPr>
        <p:spPr>
          <a:xfrm>
            <a:off x="841690" y="6577416"/>
            <a:ext cx="1050862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 userDrawn="1"/>
        </p:nvGrpSpPr>
        <p:grpSpPr>
          <a:xfrm>
            <a:off x="10756591" y="475787"/>
            <a:ext cx="443123" cy="253371"/>
            <a:chOff x="6843176" y="668648"/>
            <a:chExt cx="3481924" cy="1990911"/>
          </a:xfrm>
          <a:solidFill>
            <a:schemeClr val="accent6"/>
          </a:solidFill>
        </p:grpSpPr>
        <p:grpSp>
          <p:nvGrpSpPr>
            <p:cNvPr id="20" name="组合 19"/>
            <p:cNvGrpSpPr/>
            <p:nvPr/>
          </p:nvGrpSpPr>
          <p:grpSpPr>
            <a:xfrm>
              <a:off x="6843176" y="668648"/>
              <a:ext cx="3481924" cy="451818"/>
              <a:chOff x="4442876" y="754588"/>
              <a:chExt cx="4224874" cy="548224"/>
            </a:xfrm>
            <a:grpFill/>
          </p:grpSpPr>
          <p:sp>
            <p:nvSpPr>
              <p:cNvPr id="27" name="矩形 26"/>
              <p:cNvSpPr/>
              <p:nvPr/>
            </p:nvSpPr>
            <p:spPr>
              <a:xfrm>
                <a:off x="4442876" y="754588"/>
                <a:ext cx="548224" cy="548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5292970" y="754588"/>
                <a:ext cx="3374780" cy="548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843176" y="1438195"/>
              <a:ext cx="3481924" cy="451818"/>
              <a:chOff x="4442876" y="754588"/>
              <a:chExt cx="4224874" cy="548224"/>
            </a:xfrm>
            <a:grpFill/>
          </p:grpSpPr>
          <p:sp>
            <p:nvSpPr>
              <p:cNvPr id="25" name="矩形 24"/>
              <p:cNvSpPr/>
              <p:nvPr/>
            </p:nvSpPr>
            <p:spPr>
              <a:xfrm>
                <a:off x="4442876" y="754588"/>
                <a:ext cx="548224" cy="548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292970" y="754588"/>
                <a:ext cx="3374780" cy="548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6843176" y="2207741"/>
              <a:ext cx="3481924" cy="451818"/>
              <a:chOff x="4442876" y="754588"/>
              <a:chExt cx="4224874" cy="548224"/>
            </a:xfrm>
            <a:grpFill/>
          </p:grpSpPr>
          <p:sp>
            <p:nvSpPr>
              <p:cNvPr id="23" name="矩形 22"/>
              <p:cNvSpPr/>
              <p:nvPr/>
            </p:nvSpPr>
            <p:spPr>
              <a:xfrm>
                <a:off x="4442876" y="754588"/>
                <a:ext cx="548224" cy="548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292970" y="754588"/>
                <a:ext cx="3374780" cy="548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0383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26059" y="253464"/>
            <a:ext cx="758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kern="100" dirty="0">
                <a:solidFill>
                  <a:srgbClr val="002B9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4000" kern="100" dirty="0">
              <a:solidFill>
                <a:srgbClr val="002B9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33160" y="115115"/>
            <a:ext cx="944625" cy="927986"/>
            <a:chOff x="3627746" y="1200316"/>
            <a:chExt cx="944625" cy="927986"/>
          </a:xfrm>
        </p:grpSpPr>
        <p:grpSp>
          <p:nvGrpSpPr>
            <p:cNvPr id="9" name="组合 8"/>
            <p:cNvGrpSpPr/>
            <p:nvPr/>
          </p:nvGrpSpPr>
          <p:grpSpPr>
            <a:xfrm>
              <a:off x="4339636" y="1200316"/>
              <a:ext cx="232735" cy="235114"/>
              <a:chOff x="4387704" y="1106340"/>
              <a:chExt cx="232735" cy="235114"/>
            </a:xfrm>
          </p:grpSpPr>
          <p:cxnSp>
            <p:nvCxnSpPr>
              <p:cNvPr id="13" name="直接连接符 12"/>
              <p:cNvCxnSpPr>
                <a:cxnSpLocks/>
              </p:cNvCxnSpPr>
              <p:nvPr/>
            </p:nvCxnSpPr>
            <p:spPr>
              <a:xfrm flipH="1">
                <a:off x="4387704" y="1108721"/>
                <a:ext cx="232735" cy="232733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>
                <a:cxnSpLocks/>
              </p:cNvCxnSpPr>
              <p:nvPr/>
            </p:nvCxnSpPr>
            <p:spPr>
              <a:xfrm flipH="1">
                <a:off x="4425478" y="1106340"/>
                <a:ext cx="128616" cy="128617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/>
            <p:nvPr/>
          </p:nvGrpSpPr>
          <p:grpSpPr>
            <a:xfrm flipH="1" flipV="1">
              <a:off x="3627746" y="1893188"/>
              <a:ext cx="232735" cy="235114"/>
              <a:chOff x="4387704" y="1106340"/>
              <a:chExt cx="232735" cy="235114"/>
            </a:xfrm>
          </p:grpSpPr>
          <p:cxnSp>
            <p:nvCxnSpPr>
              <p:cNvPr id="11" name="直接连接符 10"/>
              <p:cNvCxnSpPr>
                <a:cxnSpLocks/>
              </p:cNvCxnSpPr>
              <p:nvPr/>
            </p:nvCxnSpPr>
            <p:spPr>
              <a:xfrm flipH="1">
                <a:off x="4387704" y="1108721"/>
                <a:ext cx="232735" cy="232733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>
                <a:cxnSpLocks/>
              </p:cNvCxnSpPr>
              <p:nvPr/>
            </p:nvCxnSpPr>
            <p:spPr>
              <a:xfrm flipH="1">
                <a:off x="4425478" y="1106340"/>
                <a:ext cx="128616" cy="128617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文本框 14"/>
          <p:cNvSpPr txBox="1"/>
          <p:nvPr userDrawn="1"/>
        </p:nvSpPr>
        <p:spPr>
          <a:xfrm>
            <a:off x="841690" y="342961"/>
            <a:ext cx="3436107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kern="100" dirty="0">
                <a:solidFill>
                  <a:srgbClr val="002B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of Part Three</a:t>
            </a:r>
            <a:endParaRPr lang="zh-CN" altLang="en-US" sz="2400" kern="100" dirty="0">
              <a:solidFill>
                <a:srgbClr val="002B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>
            <a:cxnSpLocks/>
          </p:cNvCxnSpPr>
          <p:nvPr userDrawn="1"/>
        </p:nvCxnSpPr>
        <p:spPr>
          <a:xfrm>
            <a:off x="841690" y="824316"/>
            <a:ext cx="1050862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cxnSpLocks/>
          </p:cNvCxnSpPr>
          <p:nvPr userDrawn="1"/>
        </p:nvCxnSpPr>
        <p:spPr>
          <a:xfrm>
            <a:off x="841690" y="6577416"/>
            <a:ext cx="1050862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 userDrawn="1"/>
        </p:nvGrpSpPr>
        <p:grpSpPr>
          <a:xfrm>
            <a:off x="10756591" y="475787"/>
            <a:ext cx="443123" cy="253371"/>
            <a:chOff x="6843176" y="668648"/>
            <a:chExt cx="3481924" cy="1990911"/>
          </a:xfrm>
          <a:solidFill>
            <a:schemeClr val="accent6"/>
          </a:solidFill>
        </p:grpSpPr>
        <p:grpSp>
          <p:nvGrpSpPr>
            <p:cNvPr id="19" name="组合 18"/>
            <p:cNvGrpSpPr/>
            <p:nvPr/>
          </p:nvGrpSpPr>
          <p:grpSpPr>
            <a:xfrm>
              <a:off x="6843176" y="668648"/>
              <a:ext cx="3481924" cy="451818"/>
              <a:chOff x="4442876" y="754588"/>
              <a:chExt cx="4224874" cy="548224"/>
            </a:xfrm>
            <a:grpFill/>
          </p:grpSpPr>
          <p:sp>
            <p:nvSpPr>
              <p:cNvPr id="26" name="矩形 25"/>
              <p:cNvSpPr/>
              <p:nvPr/>
            </p:nvSpPr>
            <p:spPr>
              <a:xfrm>
                <a:off x="4442876" y="754588"/>
                <a:ext cx="548224" cy="548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5292970" y="754588"/>
                <a:ext cx="3374780" cy="548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6843176" y="1438195"/>
              <a:ext cx="3481924" cy="451818"/>
              <a:chOff x="4442876" y="754588"/>
              <a:chExt cx="4224874" cy="548224"/>
            </a:xfrm>
            <a:grpFill/>
          </p:grpSpPr>
          <p:sp>
            <p:nvSpPr>
              <p:cNvPr id="24" name="矩形 23"/>
              <p:cNvSpPr/>
              <p:nvPr/>
            </p:nvSpPr>
            <p:spPr>
              <a:xfrm>
                <a:off x="4442876" y="754588"/>
                <a:ext cx="548224" cy="548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5292970" y="754588"/>
                <a:ext cx="3374780" cy="548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843176" y="2207741"/>
              <a:ext cx="3481924" cy="451818"/>
              <a:chOff x="4442876" y="754588"/>
              <a:chExt cx="4224874" cy="548224"/>
            </a:xfrm>
            <a:grpFill/>
          </p:grpSpPr>
          <p:sp>
            <p:nvSpPr>
              <p:cNvPr id="22" name="矩形 21"/>
              <p:cNvSpPr/>
              <p:nvPr/>
            </p:nvSpPr>
            <p:spPr>
              <a:xfrm>
                <a:off x="4442876" y="754588"/>
                <a:ext cx="548224" cy="548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292970" y="754588"/>
                <a:ext cx="3374780" cy="548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746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727D-CF82-49C3-B260-881B7D31561F}" type="datetimeFigureOut">
              <a:rPr lang="zh-CN" altLang="en-US" smtClean="0"/>
              <a:t>2018/12/3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E62E-9EAC-47DF-B9FB-7A54C7E3928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ppt模板封底-0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" y="0"/>
            <a:ext cx="12191833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4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26059" y="253464"/>
            <a:ext cx="758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kern="100" dirty="0">
                <a:solidFill>
                  <a:srgbClr val="002B9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4000" kern="100" dirty="0">
              <a:solidFill>
                <a:srgbClr val="002B9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33160" y="115115"/>
            <a:ext cx="944625" cy="927986"/>
            <a:chOff x="3627746" y="1200316"/>
            <a:chExt cx="944625" cy="927986"/>
          </a:xfrm>
        </p:grpSpPr>
        <p:grpSp>
          <p:nvGrpSpPr>
            <p:cNvPr id="9" name="组合 8"/>
            <p:cNvGrpSpPr/>
            <p:nvPr/>
          </p:nvGrpSpPr>
          <p:grpSpPr>
            <a:xfrm>
              <a:off x="4339636" y="1200316"/>
              <a:ext cx="232735" cy="235114"/>
              <a:chOff x="4387704" y="1106340"/>
              <a:chExt cx="232735" cy="235114"/>
            </a:xfrm>
          </p:grpSpPr>
          <p:cxnSp>
            <p:nvCxnSpPr>
              <p:cNvPr id="13" name="直接连接符 12"/>
              <p:cNvCxnSpPr>
                <a:cxnSpLocks/>
              </p:cNvCxnSpPr>
              <p:nvPr/>
            </p:nvCxnSpPr>
            <p:spPr>
              <a:xfrm flipH="1">
                <a:off x="4387704" y="1108721"/>
                <a:ext cx="232735" cy="232733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>
                <a:cxnSpLocks/>
              </p:cNvCxnSpPr>
              <p:nvPr/>
            </p:nvCxnSpPr>
            <p:spPr>
              <a:xfrm flipH="1">
                <a:off x="4425478" y="1106340"/>
                <a:ext cx="128616" cy="128617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/>
            <p:nvPr/>
          </p:nvGrpSpPr>
          <p:grpSpPr>
            <a:xfrm flipH="1" flipV="1">
              <a:off x="3627746" y="1893188"/>
              <a:ext cx="232735" cy="235114"/>
              <a:chOff x="4387704" y="1106340"/>
              <a:chExt cx="232735" cy="235114"/>
            </a:xfrm>
          </p:grpSpPr>
          <p:cxnSp>
            <p:nvCxnSpPr>
              <p:cNvPr id="11" name="直接连接符 10"/>
              <p:cNvCxnSpPr>
                <a:cxnSpLocks/>
              </p:cNvCxnSpPr>
              <p:nvPr/>
            </p:nvCxnSpPr>
            <p:spPr>
              <a:xfrm flipH="1">
                <a:off x="4387704" y="1108721"/>
                <a:ext cx="232735" cy="232733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>
                <a:cxnSpLocks/>
              </p:cNvCxnSpPr>
              <p:nvPr/>
            </p:nvCxnSpPr>
            <p:spPr>
              <a:xfrm flipH="1">
                <a:off x="4425478" y="1106340"/>
                <a:ext cx="128616" cy="128617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文本框 14"/>
          <p:cNvSpPr txBox="1"/>
          <p:nvPr userDrawn="1"/>
        </p:nvSpPr>
        <p:spPr>
          <a:xfrm>
            <a:off x="841690" y="342961"/>
            <a:ext cx="34361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kern="100" dirty="0">
                <a:solidFill>
                  <a:srgbClr val="002B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of Part Four</a:t>
            </a:r>
            <a:endParaRPr lang="zh-CN" altLang="en-US" sz="2400" kern="100" dirty="0">
              <a:solidFill>
                <a:srgbClr val="002B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>
            <a:cxnSpLocks/>
          </p:cNvCxnSpPr>
          <p:nvPr userDrawn="1"/>
        </p:nvCxnSpPr>
        <p:spPr>
          <a:xfrm>
            <a:off x="841690" y="824316"/>
            <a:ext cx="1050862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cxnSpLocks/>
          </p:cNvCxnSpPr>
          <p:nvPr userDrawn="1"/>
        </p:nvCxnSpPr>
        <p:spPr>
          <a:xfrm>
            <a:off x="841690" y="6577416"/>
            <a:ext cx="1050862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 userDrawn="1"/>
        </p:nvGrpSpPr>
        <p:grpSpPr>
          <a:xfrm>
            <a:off x="10756591" y="475787"/>
            <a:ext cx="443123" cy="253371"/>
            <a:chOff x="6843176" y="668648"/>
            <a:chExt cx="3481924" cy="1990911"/>
          </a:xfrm>
          <a:solidFill>
            <a:schemeClr val="accent6"/>
          </a:solidFill>
        </p:grpSpPr>
        <p:grpSp>
          <p:nvGrpSpPr>
            <p:cNvPr id="19" name="组合 18"/>
            <p:cNvGrpSpPr/>
            <p:nvPr/>
          </p:nvGrpSpPr>
          <p:grpSpPr>
            <a:xfrm>
              <a:off x="6843176" y="668648"/>
              <a:ext cx="3481924" cy="451818"/>
              <a:chOff x="4442876" y="754588"/>
              <a:chExt cx="4224874" cy="548224"/>
            </a:xfrm>
            <a:grpFill/>
          </p:grpSpPr>
          <p:sp>
            <p:nvSpPr>
              <p:cNvPr id="26" name="矩形 25"/>
              <p:cNvSpPr/>
              <p:nvPr/>
            </p:nvSpPr>
            <p:spPr>
              <a:xfrm>
                <a:off x="4442876" y="754588"/>
                <a:ext cx="548224" cy="548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5292970" y="754588"/>
                <a:ext cx="3374780" cy="548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6843176" y="1438195"/>
              <a:ext cx="3481924" cy="451818"/>
              <a:chOff x="4442876" y="754588"/>
              <a:chExt cx="4224874" cy="548224"/>
            </a:xfrm>
            <a:grpFill/>
          </p:grpSpPr>
          <p:sp>
            <p:nvSpPr>
              <p:cNvPr id="24" name="矩形 23"/>
              <p:cNvSpPr/>
              <p:nvPr/>
            </p:nvSpPr>
            <p:spPr>
              <a:xfrm>
                <a:off x="4442876" y="754588"/>
                <a:ext cx="548224" cy="548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5292970" y="754588"/>
                <a:ext cx="3374780" cy="548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843176" y="2207741"/>
              <a:ext cx="3481924" cy="451818"/>
              <a:chOff x="4442876" y="754588"/>
              <a:chExt cx="4224874" cy="548224"/>
            </a:xfrm>
            <a:grpFill/>
          </p:grpSpPr>
          <p:sp>
            <p:nvSpPr>
              <p:cNvPr id="22" name="矩形 21"/>
              <p:cNvSpPr/>
              <p:nvPr/>
            </p:nvSpPr>
            <p:spPr>
              <a:xfrm>
                <a:off x="4442876" y="754588"/>
                <a:ext cx="548224" cy="548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292970" y="754588"/>
                <a:ext cx="3374780" cy="548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2559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5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/>
        </p:nvSpPr>
        <p:spPr>
          <a:xfrm>
            <a:off x="226059" y="253464"/>
            <a:ext cx="758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kern="100" dirty="0">
                <a:solidFill>
                  <a:srgbClr val="002B9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05</a:t>
            </a:r>
            <a:endParaRPr lang="zh-CN" altLang="en-US" sz="4000" kern="100" dirty="0">
              <a:solidFill>
                <a:srgbClr val="002B9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33160" y="115115"/>
            <a:ext cx="944625" cy="927986"/>
            <a:chOff x="3627746" y="1200316"/>
            <a:chExt cx="944625" cy="927986"/>
          </a:xfrm>
        </p:grpSpPr>
        <p:grpSp>
          <p:nvGrpSpPr>
            <p:cNvPr id="8" name="组合 7"/>
            <p:cNvGrpSpPr/>
            <p:nvPr/>
          </p:nvGrpSpPr>
          <p:grpSpPr>
            <a:xfrm>
              <a:off x="4339636" y="1200316"/>
              <a:ext cx="232735" cy="235114"/>
              <a:chOff x="4387704" y="1106340"/>
              <a:chExt cx="232735" cy="235114"/>
            </a:xfrm>
          </p:grpSpPr>
          <p:cxnSp>
            <p:nvCxnSpPr>
              <p:cNvPr id="12" name="直接连接符 11"/>
              <p:cNvCxnSpPr>
                <a:cxnSpLocks/>
              </p:cNvCxnSpPr>
              <p:nvPr/>
            </p:nvCxnSpPr>
            <p:spPr>
              <a:xfrm flipH="1">
                <a:off x="4387704" y="1108721"/>
                <a:ext cx="232735" cy="232733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>
                <a:cxnSpLocks/>
              </p:cNvCxnSpPr>
              <p:nvPr/>
            </p:nvCxnSpPr>
            <p:spPr>
              <a:xfrm flipH="1">
                <a:off x="4425478" y="1106340"/>
                <a:ext cx="128616" cy="128617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 flipH="1" flipV="1">
              <a:off x="3627746" y="1893188"/>
              <a:ext cx="232735" cy="235114"/>
              <a:chOff x="4387704" y="1106340"/>
              <a:chExt cx="232735" cy="235114"/>
            </a:xfrm>
          </p:grpSpPr>
          <p:cxnSp>
            <p:nvCxnSpPr>
              <p:cNvPr id="10" name="直接连接符 9"/>
              <p:cNvCxnSpPr>
                <a:cxnSpLocks/>
              </p:cNvCxnSpPr>
              <p:nvPr/>
            </p:nvCxnSpPr>
            <p:spPr>
              <a:xfrm flipH="1">
                <a:off x="4387704" y="1108721"/>
                <a:ext cx="232735" cy="232733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>
                <a:cxnSpLocks/>
              </p:cNvCxnSpPr>
              <p:nvPr/>
            </p:nvCxnSpPr>
            <p:spPr>
              <a:xfrm flipH="1">
                <a:off x="4425478" y="1106340"/>
                <a:ext cx="128616" cy="128617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文本框 13"/>
          <p:cNvSpPr txBox="1"/>
          <p:nvPr userDrawn="1"/>
        </p:nvSpPr>
        <p:spPr>
          <a:xfrm>
            <a:off x="841690" y="342961"/>
            <a:ext cx="34361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kern="100" dirty="0">
                <a:solidFill>
                  <a:srgbClr val="002B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of Part Five</a:t>
            </a:r>
            <a:endParaRPr lang="zh-CN" altLang="en-US" sz="2400" kern="100" dirty="0">
              <a:solidFill>
                <a:srgbClr val="002B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>
            <a:cxnSpLocks/>
          </p:cNvCxnSpPr>
          <p:nvPr userDrawn="1"/>
        </p:nvCxnSpPr>
        <p:spPr>
          <a:xfrm>
            <a:off x="841690" y="824316"/>
            <a:ext cx="1050862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cxnSpLocks/>
          </p:cNvCxnSpPr>
          <p:nvPr userDrawn="1"/>
        </p:nvCxnSpPr>
        <p:spPr>
          <a:xfrm>
            <a:off x="841690" y="6577416"/>
            <a:ext cx="1050862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 userDrawn="1"/>
        </p:nvGrpSpPr>
        <p:grpSpPr>
          <a:xfrm>
            <a:off x="10756591" y="475787"/>
            <a:ext cx="443123" cy="253371"/>
            <a:chOff x="6843176" y="668648"/>
            <a:chExt cx="3481924" cy="1990911"/>
          </a:xfrm>
          <a:solidFill>
            <a:schemeClr val="accent6"/>
          </a:solidFill>
        </p:grpSpPr>
        <p:grpSp>
          <p:nvGrpSpPr>
            <p:cNvPr id="18" name="组合 17"/>
            <p:cNvGrpSpPr/>
            <p:nvPr/>
          </p:nvGrpSpPr>
          <p:grpSpPr>
            <a:xfrm>
              <a:off x="6843176" y="668648"/>
              <a:ext cx="3481924" cy="451818"/>
              <a:chOff x="4442876" y="754588"/>
              <a:chExt cx="4224874" cy="548224"/>
            </a:xfrm>
            <a:grpFill/>
          </p:grpSpPr>
          <p:sp>
            <p:nvSpPr>
              <p:cNvPr id="25" name="矩形 24"/>
              <p:cNvSpPr/>
              <p:nvPr/>
            </p:nvSpPr>
            <p:spPr>
              <a:xfrm>
                <a:off x="4442876" y="754588"/>
                <a:ext cx="548224" cy="548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292970" y="754588"/>
                <a:ext cx="3374780" cy="548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843176" y="1438195"/>
              <a:ext cx="3481924" cy="451818"/>
              <a:chOff x="4442876" y="754588"/>
              <a:chExt cx="4224874" cy="548224"/>
            </a:xfrm>
            <a:grpFill/>
          </p:grpSpPr>
          <p:sp>
            <p:nvSpPr>
              <p:cNvPr id="23" name="矩形 22"/>
              <p:cNvSpPr/>
              <p:nvPr/>
            </p:nvSpPr>
            <p:spPr>
              <a:xfrm>
                <a:off x="4442876" y="754588"/>
                <a:ext cx="548224" cy="548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292970" y="754588"/>
                <a:ext cx="3374780" cy="548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6843176" y="2207741"/>
              <a:ext cx="3481924" cy="451818"/>
              <a:chOff x="4442876" y="754588"/>
              <a:chExt cx="4224874" cy="548224"/>
            </a:xfrm>
            <a:grpFill/>
          </p:grpSpPr>
          <p:sp>
            <p:nvSpPr>
              <p:cNvPr id="21" name="矩形 20"/>
              <p:cNvSpPr/>
              <p:nvPr/>
            </p:nvSpPr>
            <p:spPr>
              <a:xfrm>
                <a:off x="4442876" y="754588"/>
                <a:ext cx="548224" cy="548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292970" y="754588"/>
                <a:ext cx="3374780" cy="5482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920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2" y="1709738"/>
            <a:ext cx="1051663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2" y="4589463"/>
            <a:ext cx="1051663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727D-CF82-49C3-B260-881B7D31561F}" type="datetimeFigureOut">
              <a:rPr lang="zh-CN" altLang="en-US" smtClean="0"/>
              <a:t>2018/12/3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E62E-9EAC-47DF-B9FB-7A54C7E3928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ppt模板封底-0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" y="0"/>
            <a:ext cx="12191833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83" y="1825625"/>
            <a:ext cx="518211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808" y="1825625"/>
            <a:ext cx="518211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727D-CF82-49C3-B260-881B7D31561F}" type="datetimeFigureOut">
              <a:rPr lang="zh-CN" altLang="en-US" smtClean="0"/>
              <a:t>2018/12/3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E62E-9EAC-47DF-B9FB-7A54C7E3928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ppt模板封底-0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" y="0"/>
            <a:ext cx="12191833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365125"/>
            <a:ext cx="1051663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871" y="1681163"/>
            <a:ext cx="515829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871" y="2505075"/>
            <a:ext cx="515829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808" y="1681163"/>
            <a:ext cx="518369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808" y="2505075"/>
            <a:ext cx="518369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727D-CF82-49C3-B260-881B7D31561F}" type="datetimeFigureOut">
              <a:rPr lang="zh-CN" altLang="en-US" smtClean="0"/>
              <a:t>2018/12/3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E62E-9EAC-47DF-B9FB-7A54C7E3928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 descr="ppt模板封底-0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" y="0"/>
            <a:ext cx="12191833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727D-CF82-49C3-B260-881B7D31561F}" type="datetimeFigureOut">
              <a:rPr lang="zh-CN" altLang="en-US" smtClean="0"/>
              <a:t>2018/12/3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E62E-9EAC-47DF-B9FB-7A54C7E3928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 descr="ppt模板封底-0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" y="0"/>
            <a:ext cx="12191833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727D-CF82-49C3-B260-881B7D31561F}" type="datetimeFigureOut">
              <a:rPr lang="zh-CN" altLang="en-US" smtClean="0"/>
              <a:t>2018/12/3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E62E-9EAC-47DF-B9FB-7A54C7E3928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 descr="ppt模板封底-0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" y="0"/>
            <a:ext cx="12191833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727D-CF82-49C3-B260-881B7D31561F}" type="datetimeFigureOut">
              <a:rPr lang="zh-CN" altLang="en-US" smtClean="0"/>
              <a:t>2018/12/3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E62E-9EAC-47DF-B9FB-7A54C7E392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59" y="365125"/>
            <a:ext cx="2629159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83" y="365125"/>
            <a:ext cx="7735062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727D-CF82-49C3-B260-881B7D31561F}" type="datetimeFigureOut">
              <a:rPr lang="zh-CN" altLang="en-US" smtClean="0"/>
              <a:t>2018/12/3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8E62E-9EAC-47DF-B9FB-7A54C7E392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83" y="365125"/>
            <a:ext cx="105166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83" y="1825625"/>
            <a:ext cx="105166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C727D-CF82-49C3-B260-881B7D31561F}" type="datetimeFigureOut">
              <a:rPr lang="zh-CN" altLang="en-US" smtClean="0"/>
              <a:t>2018/12/3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8E62E-9EAC-47DF-B9FB-7A54C7E392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D561E-7585-4521-8FD2-2178141043E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4C2B8-B519-4620-9BF5-835074449E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429"/>
            <a:ext cx="12192000" cy="696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86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an.jsviat.edu.cn/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9.xml"/><Relationship Id="rId7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10.xml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19.xml"/><Relationship Id="rId7" Type="http://schemas.openxmlformats.org/officeDocument/2006/relationships/slide" Target="slide23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slide" Target="slide31.xml"/><Relationship Id="rId5" Type="http://schemas.openxmlformats.org/officeDocument/2006/relationships/slide" Target="slide13.xml"/><Relationship Id="rId10" Type="http://schemas.openxmlformats.org/officeDocument/2006/relationships/slide" Target="slide22.xml"/><Relationship Id="rId4" Type="http://schemas.openxmlformats.org/officeDocument/2006/relationships/slide" Target="slide12.xml"/><Relationship Id="rId9" Type="http://schemas.openxmlformats.org/officeDocument/2006/relationships/slide" Target="slide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A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46"/>
          <p:cNvSpPr/>
          <p:nvPr/>
        </p:nvSpPr>
        <p:spPr>
          <a:xfrm>
            <a:off x="838835" y="2185670"/>
            <a:ext cx="10515600" cy="3157220"/>
          </a:xfrm>
          <a:prstGeom prst="rect">
            <a:avLst/>
          </a:prstGeom>
          <a:ln w="12700">
            <a:miter lim="400000"/>
          </a:ln>
        </p:spPr>
        <p:txBody>
          <a:bodyPr lIns="91438" tIns="91438" rIns="91438" bIns="91438" anchor="ctr">
            <a:normAutofit/>
          </a:bodyPr>
          <a:lstStyle>
            <a:lvl1pPr>
              <a:defRPr sz="10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algn="ctr" fontAlgn="auto">
              <a:lnSpc>
                <a:spcPct val="150000"/>
              </a:lnSpc>
            </a:pPr>
            <a:r>
              <a:rPr lang="zh-CN" altLang="en-US" sz="4800" dirty="0"/>
              <a:t>建院云盘</a:t>
            </a:r>
            <a:endParaRPr lang="en-US" altLang="zh-CN" sz="4800" dirty="0"/>
          </a:p>
          <a:p>
            <a:pPr algn="ctr" fontAlgn="auto">
              <a:lnSpc>
                <a:spcPct val="150000"/>
              </a:lnSpc>
            </a:pPr>
            <a:r>
              <a:rPr lang="zh-CN" altLang="zh-CN" sz="4800" dirty="0"/>
              <a:t>快速上手指南</a:t>
            </a:r>
          </a:p>
          <a:p>
            <a:pPr algn="ctr" fontAlgn="auto">
              <a:lnSpc>
                <a:spcPct val="150000"/>
              </a:lnSpc>
            </a:pPr>
            <a:r>
              <a:rPr lang="zh-CN" altLang="zh-CN" sz="1800" dirty="0">
                <a:sym typeface="+mn-ea"/>
              </a:rPr>
              <a:t>（</a:t>
            </a:r>
            <a:r>
              <a:rPr lang="en-US" altLang="zh-CN" sz="1800" dirty="0">
                <a:sym typeface="+mn-ea"/>
              </a:rPr>
              <a:t>PC</a:t>
            </a:r>
            <a:r>
              <a:rPr lang="zh-CN" altLang="en-US" sz="1800" dirty="0">
                <a:sym typeface="+mn-ea"/>
              </a:rPr>
              <a:t>客户端 </a:t>
            </a:r>
            <a:r>
              <a:rPr lang="en-US" altLang="zh-CN" sz="1800" dirty="0">
                <a:sym typeface="+mn-ea"/>
              </a:rPr>
              <a:t>&amp; </a:t>
            </a:r>
            <a:r>
              <a:rPr lang="zh-CN" altLang="en-US" sz="1800" dirty="0">
                <a:sym typeface="+mn-ea"/>
              </a:rPr>
              <a:t>网页端）</a:t>
            </a:r>
            <a:endParaRPr lang="zh-CN" altLang="zh-CN" sz="1800" dirty="0"/>
          </a:p>
        </p:txBody>
      </p:sp>
      <p:pic>
        <p:nvPicPr>
          <p:cNvPr id="12" name="imag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2080" y="1116965"/>
            <a:ext cx="1208405" cy="106870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4" name="Shape 131"/>
          <p:cNvSpPr/>
          <p:nvPr/>
        </p:nvSpPr>
        <p:spPr>
          <a:xfrm>
            <a:off x="4398645" y="5658485"/>
            <a:ext cx="4052570" cy="535940"/>
          </a:xfrm>
          <a:prstGeom prst="rect">
            <a:avLst/>
          </a:prstGeom>
          <a:ln w="12700">
            <a:miter lim="400000"/>
          </a:ln>
        </p:spPr>
        <p:txBody>
          <a:bodyPr lIns="45719" tIns="45719" rIns="45719" bIns="45719" anchor="ctr">
            <a:noAutofit/>
          </a:bodyPr>
          <a:lstStyle>
            <a:lvl1pPr algn="ctr">
              <a:lnSpc>
                <a:spcPct val="90000"/>
              </a:lnSpc>
              <a:defRPr sz="5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algn="ctr"/>
            <a:endParaRPr lang="en-US" altLang="zh-CN" sz="2000" b="1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806" y="1116965"/>
            <a:ext cx="1580952" cy="12071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5613400" y="355600"/>
            <a:ext cx="5694680" cy="3475990"/>
            <a:chOff x="8840" y="560"/>
            <a:chExt cx="8968" cy="547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40" y="565"/>
              <a:ext cx="3270" cy="4769"/>
            </a:xfrm>
            <a:prstGeom prst="rect">
              <a:avLst/>
            </a:prstGeom>
            <a:ln>
              <a:solidFill>
                <a:srgbClr val="66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图片 18" descr="7(WN~FVVA9$P`_]7W97PXZY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10" y="560"/>
              <a:ext cx="5699" cy="5474"/>
            </a:xfrm>
            <a:prstGeom prst="rect">
              <a:avLst/>
            </a:prstGeom>
            <a:ln>
              <a:solidFill>
                <a:srgbClr val="66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05" y="883920"/>
            <a:ext cx="5009515" cy="2419350"/>
          </a:xfrm>
          <a:prstGeom prst="rect">
            <a:avLst/>
          </a:prstGeom>
          <a:ln>
            <a:solidFill>
              <a:srgbClr val="66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6"/>
          <p:cNvSpPr txBox="1"/>
          <p:nvPr/>
        </p:nvSpPr>
        <p:spPr>
          <a:xfrm>
            <a:off x="852532" y="339045"/>
            <a:ext cx="108359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如何上传文件（夹）？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50" y="3387090"/>
            <a:ext cx="4993005" cy="3249930"/>
          </a:xfrm>
          <a:prstGeom prst="rect">
            <a:avLst/>
          </a:prstGeom>
          <a:ln>
            <a:solidFill>
              <a:srgbClr val="66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文本框 23"/>
          <p:cNvSpPr txBox="1"/>
          <p:nvPr/>
        </p:nvSpPr>
        <p:spPr>
          <a:xfrm>
            <a:off x="5528945" y="4159885"/>
            <a:ext cx="698881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1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操作路径：</a:t>
            </a:r>
          </a:p>
          <a:p>
            <a:pPr fontAlgn="auto">
              <a:lnSpc>
                <a:spcPts val="21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方法一：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在目标文件夹内，点击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上传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，选择需要上传的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  <a:p>
            <a:pPr fontAlgn="auto">
              <a:lnSpc>
                <a:spcPts val="2100"/>
              </a:lnSpc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自动进入本地电脑选择文件界面，选择需要上传的文件；</a:t>
            </a:r>
          </a:p>
          <a:p>
            <a:pPr fontAlgn="auto">
              <a:lnSpc>
                <a:spcPts val="2100"/>
              </a:lnSpc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打开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打开文件夹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即可；</a:t>
            </a:r>
          </a:p>
          <a:p>
            <a:pPr fontAlgn="auto">
              <a:lnSpc>
                <a:spcPts val="21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方法二：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直接在本地电脑批量选择需要上传的文件（夹）；</a:t>
            </a:r>
          </a:p>
          <a:p>
            <a:pPr fontAlgn="auto">
              <a:lnSpc>
                <a:spcPts val="2100"/>
              </a:lnSpc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⑤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拖拽到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客户端上目标文件夹中，即可完成上传；</a:t>
            </a:r>
          </a:p>
          <a:p>
            <a:pPr fontAlgn="auto">
              <a:lnSpc>
                <a:spcPts val="21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注意事项：</a:t>
            </a:r>
          </a:p>
          <a:p>
            <a:pPr fontAlgn="auto">
              <a:lnSpc>
                <a:spcPts val="21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网页端因浏览器限制不支持文件夹上传，仅支持文件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3801110" y="1695450"/>
            <a:ext cx="1024890" cy="1080008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588135" y="4363720"/>
            <a:ext cx="1457325" cy="32194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551555" y="6004560"/>
            <a:ext cx="920115" cy="35306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680710" y="1010920"/>
            <a:ext cx="2009140" cy="722964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8567420" y="2563495"/>
            <a:ext cx="1334135" cy="1080008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00755" y="153924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342515" y="399542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061970" y="595884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616065" y="100584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825355" y="240728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⑤</a:t>
            </a:r>
          </a:p>
        </p:txBody>
      </p:sp>
      <p:sp>
        <p:nvSpPr>
          <p:cNvPr id="3" name="文本框 2">
            <a:hlinkClick r:id="rId6" action="ppaction://hlinksldjump"/>
          </p:cNvPr>
          <p:cNvSpPr txBox="1"/>
          <p:nvPr/>
        </p:nvSpPr>
        <p:spPr>
          <a:xfrm>
            <a:off x="10537190" y="6119495"/>
            <a:ext cx="139636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  <a:endParaRPr lang="zh-CN" altLang="en-US" sz="16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8395" y="2563495"/>
            <a:ext cx="9715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91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0" y="1406525"/>
            <a:ext cx="6000115" cy="2552065"/>
          </a:xfrm>
          <a:prstGeom prst="rect">
            <a:avLst/>
          </a:prstGeom>
          <a:ln>
            <a:solidFill>
              <a:srgbClr val="66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O{$`KPHHH1VRA}S]W6X`I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873760"/>
            <a:ext cx="5701030" cy="466725"/>
          </a:xfrm>
          <a:prstGeom prst="rect">
            <a:avLst/>
          </a:prstGeom>
          <a:ln>
            <a:solidFill>
              <a:srgbClr val="66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 descr="4Y44]WTXR`HKTCBQBTMT]4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85" y="1230630"/>
            <a:ext cx="5400040" cy="2904490"/>
          </a:xfrm>
          <a:prstGeom prst="rect">
            <a:avLst/>
          </a:prstGeom>
          <a:ln>
            <a:solidFill>
              <a:srgbClr val="66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6"/>
          <p:cNvSpPr txBox="1"/>
          <p:nvPr/>
        </p:nvSpPr>
        <p:spPr>
          <a:xfrm>
            <a:off x="928732" y="364445"/>
            <a:ext cx="108359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</a:t>
            </a: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  <a:r>
              <a:rPr lang="zh-CN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文件（夹）？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2642870" y="2827655"/>
            <a:ext cx="2254250" cy="85915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9355455" y="981710"/>
            <a:ext cx="260985" cy="27622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083300" y="1925320"/>
            <a:ext cx="2233295" cy="1080008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1452860" y="1988185"/>
            <a:ext cx="353060" cy="30670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020695" y="1988185"/>
            <a:ext cx="735965" cy="36766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32990" y="303911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634615" y="181292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941435" y="88900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579995" y="245935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1066780" y="191452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⑤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27355" y="4443730"/>
            <a:ext cx="5767070" cy="233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操作路径：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勾选需要下载的文件（夹）；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按钮，文件（夹）自动进入下载状态，；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若要查看下载情况，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点击客户端右上角的下载图标；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即可查看所下载的文件（夹）；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⑤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点击下载文件（夹）右侧的电脑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，即可定位文件（夹）下载的所在位置；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477635" y="4565650"/>
            <a:ext cx="5135245" cy="1694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注意事项：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默认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  <a:r>
              <a:rPr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保存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路径</a:t>
            </a: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：windows默认保存在桌面，mac默认保存在下载文件夹内（可在客户端右上角头像-设置-客户端设置-下载路径内修改</a:t>
            </a:r>
            <a:r>
              <a:rPr 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在网页端，没有查看文件（夹）下载进度的图标及相应功能；</a:t>
            </a:r>
          </a:p>
        </p:txBody>
      </p:sp>
      <p:sp>
        <p:nvSpPr>
          <p:cNvPr id="3" name="文本框 2">
            <a:hlinkClick r:id="rId5" action="ppaction://hlinksldjump"/>
          </p:cNvPr>
          <p:cNvSpPr txBox="1"/>
          <p:nvPr/>
        </p:nvSpPr>
        <p:spPr>
          <a:xfrm>
            <a:off x="10537190" y="6195695"/>
            <a:ext cx="139636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  <a:endParaRPr lang="zh-CN" altLang="en-US" sz="16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8463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542290"/>
            <a:ext cx="7306945" cy="4227830"/>
          </a:xfrm>
          <a:prstGeom prst="rect">
            <a:avLst/>
          </a:prstGeom>
          <a:ln>
            <a:solidFill>
              <a:srgbClr val="66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15" y="922020"/>
            <a:ext cx="4218940" cy="2352675"/>
          </a:xfrm>
          <a:prstGeom prst="rect">
            <a:avLst/>
          </a:prstGeom>
          <a:ln>
            <a:solidFill>
              <a:srgbClr val="66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6"/>
          <p:cNvSpPr txBox="1"/>
          <p:nvPr/>
        </p:nvSpPr>
        <p:spPr>
          <a:xfrm>
            <a:off x="916032" y="275545"/>
            <a:ext cx="108359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如何预览文件？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2394585" y="2385060"/>
            <a:ext cx="2071370" cy="360003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9732010" y="2922270"/>
            <a:ext cx="337185" cy="360003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686300" y="2907030"/>
            <a:ext cx="321945" cy="38290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348095" y="4377055"/>
            <a:ext cx="2166620" cy="396003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47015" y="4377055"/>
            <a:ext cx="5594985" cy="233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操作路径：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在文件夹中，单击要预览的文件，即可进行预览；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”&lt;”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”&gt;”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图标，可预览上一个或者下一个文件；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点击文件正下方横排图表，可对文件进行以下操作：放大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缩小、向左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右旋转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°、前一页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后一页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输入数值定位文件页数；</a:t>
            </a:r>
          </a:p>
          <a:p>
            <a:pPr fontAlgn="auto">
              <a:lnSpc>
                <a:spcPts val="2500"/>
              </a:lnSpc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④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当word、excel预览效果不佳时，可点击“切换预览模式”按钮，重新进行预览；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97605" y="201676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320530" y="2871470"/>
            <a:ext cx="4114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890260" y="437705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032500" y="4924425"/>
            <a:ext cx="5909945" cy="105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注意事项：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在线预览功能支持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100+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格式文件，不仅包括常用的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office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文档，还支持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cad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psd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bmp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等专业格式的文件预览；</a:t>
            </a:r>
          </a:p>
        </p:txBody>
      </p:sp>
      <p:sp>
        <p:nvSpPr>
          <p:cNvPr id="3" name="文本框 2">
            <a:hlinkClick r:id="rId4" action="ppaction://hlinksldjump"/>
          </p:cNvPr>
          <p:cNvSpPr txBox="1"/>
          <p:nvPr/>
        </p:nvSpPr>
        <p:spPr>
          <a:xfrm>
            <a:off x="10546080" y="6129020"/>
            <a:ext cx="139636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</a:p>
          <a:p>
            <a:endParaRPr lang="zh-CN" altLang="en-US" sz="16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20945" y="2893695"/>
            <a:ext cx="4114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l="-4763" t="27333" r="4763"/>
          <a:stretch>
            <a:fillRect/>
          </a:stretch>
        </p:blipFill>
        <p:spPr>
          <a:xfrm>
            <a:off x="247015" y="3373755"/>
            <a:ext cx="3439795" cy="904875"/>
          </a:xfrm>
          <a:prstGeom prst="rect">
            <a:avLst/>
          </a:prstGeom>
          <a:ln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686810" y="391033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579995" y="245935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1996039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0" y="1303655"/>
            <a:ext cx="8764270" cy="4467225"/>
          </a:xfrm>
          <a:prstGeom prst="rect">
            <a:avLst/>
          </a:prstGeom>
          <a:ln>
            <a:solidFill>
              <a:srgbClr val="66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6"/>
          <p:cNvSpPr txBox="1"/>
          <p:nvPr/>
        </p:nvSpPr>
        <p:spPr>
          <a:xfrm>
            <a:off x="916032" y="377145"/>
            <a:ext cx="108359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如何查看文件历史版本？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018270" y="698500"/>
            <a:ext cx="3068320" cy="554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操作路径：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在预览界面右边，点击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历史版本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历史版本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栏，可查看该文件的所有历史版本；</a:t>
            </a:r>
          </a:p>
          <a:p>
            <a:pPr fontAlgn="auto">
              <a:lnSpc>
                <a:spcPts val="2500"/>
              </a:lnSpc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点击相对应的历史版本，可以进行历史版本的预览；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各历史版本下方图标，可以进行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设为最新版本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删除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操作；</a:t>
            </a:r>
          </a:p>
          <a:p>
            <a:pPr fontAlgn="auto">
              <a:lnSpc>
                <a:spcPts val="25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5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注意事项：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历史版本按更新时间降序排列，最新修改的显示在最上方；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历史版本数量：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只有文件所在的协作文件夹所有者才有权限删除历史版本；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7573010" y="2944495"/>
            <a:ext cx="675005" cy="29146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781165" y="3723640"/>
            <a:ext cx="260985" cy="1800013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093585" y="3723640"/>
            <a:ext cx="951230" cy="29146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34555" y="287083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</a:p>
        </p:txBody>
      </p:sp>
      <p:sp>
        <p:nvSpPr>
          <p:cNvPr id="14" name="文本框 13"/>
          <p:cNvSpPr txBox="1"/>
          <p:nvPr/>
        </p:nvSpPr>
        <p:spPr>
          <a:xfrm flipH="1">
            <a:off x="6751320" y="3353435"/>
            <a:ext cx="3422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7963535" y="4470400"/>
            <a:ext cx="950595" cy="714958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94015" y="363855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502650" y="481711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</a:p>
        </p:txBody>
      </p:sp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>
            <a:hlinkClick r:id="rId6" action="ppaction://hlinksldjump"/>
          </p:cNvPr>
          <p:cNvSpPr txBox="1"/>
          <p:nvPr/>
        </p:nvSpPr>
        <p:spPr>
          <a:xfrm>
            <a:off x="10537190" y="6119495"/>
            <a:ext cx="139636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  <a:endParaRPr lang="zh-CN" altLang="en-US" sz="16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5691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XB}V6JVKC]DG[%{`$[FPR6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520" y="3577590"/>
            <a:ext cx="5133340" cy="2666365"/>
          </a:xfrm>
          <a:prstGeom prst="rect">
            <a:avLst/>
          </a:prstGeom>
          <a:ln>
            <a:solidFill>
              <a:srgbClr val="66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235" y="1146175"/>
            <a:ext cx="4237990" cy="2209800"/>
          </a:xfrm>
          <a:prstGeom prst="rect">
            <a:avLst/>
          </a:prstGeom>
          <a:ln>
            <a:solidFill>
              <a:srgbClr val="66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30" y="1155700"/>
            <a:ext cx="5952490" cy="2200275"/>
          </a:xfrm>
          <a:prstGeom prst="rect">
            <a:avLst/>
          </a:prstGeom>
          <a:ln>
            <a:solidFill>
              <a:srgbClr val="66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6"/>
          <p:cNvSpPr txBox="1"/>
          <p:nvPr/>
        </p:nvSpPr>
        <p:spPr>
          <a:xfrm>
            <a:off x="916032" y="377145"/>
            <a:ext cx="108359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如何在线编辑文件？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95910" y="3750945"/>
            <a:ext cx="5935345" cy="297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操作路径：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5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方法一：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点击目标文件右侧铅笔样式编辑图标，如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fontAlgn="auto">
              <a:lnSpc>
                <a:spcPts val="25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方法二：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点击目标文件，进入预览页面，点击右上角铅笔图标，如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fontAlgn="auto">
              <a:lnSpc>
                <a:spcPts val="2500"/>
              </a:lnSpc>
            </a:pPr>
            <a:r>
              <a:rPr 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客户端会自动启动本地编辑软件，可自主进行编辑；编辑完成后，点击保存按钮，编辑后的文件即会自动保存至云端；</a:t>
            </a:r>
          </a:p>
          <a:p>
            <a:pPr fontAlgn="auto">
              <a:lnSpc>
                <a:spcPts val="25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5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注意事项：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b="1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网页端不支持在线编辑功能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2.PC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客户端上在线编辑打开之后会自动锁定，保存关闭之后自动解锁。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5693410" y="2644140"/>
            <a:ext cx="499110" cy="693888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681720" y="1232535"/>
            <a:ext cx="462280" cy="396003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81930" y="280670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003030" y="150177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</a:p>
        </p:txBody>
      </p:sp>
      <p:sp>
        <p:nvSpPr>
          <p:cNvPr id="3" name="文本框 2">
            <a:hlinkClick r:id="rId5" action="ppaction://hlinksldjump"/>
          </p:cNvPr>
          <p:cNvSpPr txBox="1"/>
          <p:nvPr/>
        </p:nvSpPr>
        <p:spPr>
          <a:xfrm>
            <a:off x="10539095" y="6243955"/>
            <a:ext cx="139636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  <a:endParaRPr lang="zh-CN" altLang="en-US" sz="16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528435" y="458470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6402705" y="4504055"/>
            <a:ext cx="214630" cy="23050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2620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6"/>
          <p:cNvSpPr txBox="1"/>
          <p:nvPr/>
        </p:nvSpPr>
        <p:spPr>
          <a:xfrm>
            <a:off x="874122" y="354920"/>
            <a:ext cx="108359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</a:t>
            </a:r>
            <a:r>
              <a:rPr lang="zh-CN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如何锁定文件？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42240" y="4681855"/>
            <a:ext cx="4338320" cy="1694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操作路径：</a:t>
            </a:r>
          </a:p>
          <a:p>
            <a:pPr fontAlgn="auto">
              <a:lnSpc>
                <a:spcPts val="25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方式一：客户端在线编辑时文件时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点击文件右侧的编辑图标；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本地调用office软件打开文档，文件自动锁定；</a:t>
            </a:r>
          </a:p>
          <a:p>
            <a:pPr algn="l" fontAlgn="auto">
              <a:lnSpc>
                <a:spcPts val="2500"/>
              </a:lnSpc>
              <a:buNone/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关闭文档时，此时文件自动解锁；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57845" y="4581525"/>
            <a:ext cx="4013835" cy="265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注意事项：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文件锁定的使用场景：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编辑文件时，避免他人同时编辑造成文件冲突，文件会自动锁定和解锁；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若文件已经定稿，为谨防他人修改，可手动让文件保持锁定状态，点击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④</a:t>
            </a:r>
          </a:p>
          <a:p>
            <a:pPr fontAlgn="auto">
              <a:lnSpc>
                <a:spcPts val="2500"/>
              </a:lnSpc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5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hlinkClick r:id="rId2" action="ppaction://hlinksldjump"/>
          </p:cNvPr>
          <p:cNvSpPr txBox="1"/>
          <p:nvPr/>
        </p:nvSpPr>
        <p:spPr>
          <a:xfrm>
            <a:off x="10587990" y="6191885"/>
            <a:ext cx="1396365" cy="3371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  <a:endParaRPr lang="zh-CN" altLang="en-US" sz="16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t="20344"/>
          <a:stretch>
            <a:fillRect/>
          </a:stretch>
        </p:blipFill>
        <p:spPr>
          <a:xfrm>
            <a:off x="326390" y="1772285"/>
            <a:ext cx="5004435" cy="2702560"/>
          </a:xfrm>
          <a:prstGeom prst="rect">
            <a:avLst/>
          </a:prstGeom>
          <a:ln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830" y="1772285"/>
            <a:ext cx="5090160" cy="2703830"/>
          </a:xfrm>
          <a:prstGeom prst="rect">
            <a:avLst/>
          </a:prstGeom>
          <a:ln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90" y="960755"/>
            <a:ext cx="7143115" cy="704850"/>
          </a:xfrm>
          <a:prstGeom prst="rect">
            <a:avLst/>
          </a:prstGeom>
          <a:ln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文本框 21"/>
          <p:cNvSpPr txBox="1"/>
          <p:nvPr/>
        </p:nvSpPr>
        <p:spPr>
          <a:xfrm>
            <a:off x="4110355" y="4968875"/>
            <a:ext cx="3971290" cy="1694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ts val="2500"/>
              </a:lnSpc>
              <a:buNone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方式二：本地同步目录下编辑文件时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Windows系统：第一次编辑保存文档时，文件自动锁定，关闭文档时，文件自动解锁；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Mac系统：打开文档时，文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件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自动锁定，关闭文档时，文件自动解锁</a:t>
            </a:r>
            <a:r>
              <a: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521710" y="108331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213475" y="101600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105660" y="373253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160895" y="373253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2694633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4670425"/>
            <a:ext cx="7942580" cy="2019300"/>
          </a:xfrm>
          <a:prstGeom prst="rect">
            <a:avLst/>
          </a:prstGeom>
          <a:ln>
            <a:solidFill>
              <a:srgbClr val="66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 descr="HL@R[L5IR6BXC0$TA]5`Z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345" y="767715"/>
            <a:ext cx="4862830" cy="3606800"/>
          </a:xfrm>
          <a:prstGeom prst="rect">
            <a:avLst/>
          </a:prstGeom>
          <a:ln>
            <a:solidFill>
              <a:srgbClr val="66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 descr="U%](%FCFB{~L(XSFA(}P(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970280"/>
            <a:ext cx="2752090" cy="3352165"/>
          </a:xfrm>
          <a:prstGeom prst="rect">
            <a:avLst/>
          </a:prstGeom>
          <a:ln>
            <a:solidFill>
              <a:srgbClr val="66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6"/>
          <p:cNvSpPr txBox="1"/>
          <p:nvPr/>
        </p:nvSpPr>
        <p:spPr>
          <a:xfrm>
            <a:off x="916032" y="224745"/>
            <a:ext cx="108359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</a:t>
            </a:r>
            <a:r>
              <a:rPr lang="zh-CN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如何将文件（夹）添加至常用？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186420" y="740410"/>
            <a:ext cx="4087495" cy="493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1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操作路径：</a:t>
            </a:r>
          </a:p>
          <a:p>
            <a:pPr fontAlgn="auto">
              <a:lnSpc>
                <a:spcPts val="21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方法一：</a:t>
            </a:r>
          </a:p>
          <a:p>
            <a:pPr fontAlgn="auto">
              <a:lnSpc>
                <a:spcPts val="21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点击左侧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快速访问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fontAlgn="auto">
              <a:lnSpc>
                <a:spcPts val="21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”+“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fontAlgn="auto">
              <a:lnSpc>
                <a:spcPts val="21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选择要添加至常用的文件夹；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1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按钮即可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1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方法二：</a:t>
            </a:r>
          </a:p>
          <a:p>
            <a:pPr fontAlgn="auto">
              <a:lnSpc>
                <a:spcPts val="21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⑤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在要添加的目标文件（夹），点击右侧星星图标，完成常用设置；</a:t>
            </a:r>
          </a:p>
          <a:p>
            <a:pPr fontAlgn="auto">
              <a:lnSpc>
                <a:spcPts val="21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方法三：</a:t>
            </a:r>
          </a:p>
          <a:p>
            <a:pPr fontAlgn="auto">
              <a:lnSpc>
                <a:spcPts val="2100"/>
              </a:lnSpc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⑥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打开目标文件夹，点击右上角星星图标；</a:t>
            </a:r>
          </a:p>
          <a:p>
            <a:pPr fontAlgn="auto">
              <a:lnSpc>
                <a:spcPts val="21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ts val="21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1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注意事项：</a:t>
            </a:r>
          </a:p>
          <a:p>
            <a:pPr fontAlgn="auto">
              <a:lnSpc>
                <a:spcPts val="21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常用文件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列表栏，右键单击文件，可对文件（夹）进行置顶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取消置顶、移出常用操作；</a:t>
            </a:r>
          </a:p>
          <a:p>
            <a:pPr fontAlgn="auto">
              <a:lnSpc>
                <a:spcPts val="21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设置为常用文件（夹），星号图标变为黄色 ，再次点击星标，可取消常用；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393065" y="1348105"/>
            <a:ext cx="490220" cy="53721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617470" y="1000125"/>
            <a:ext cx="396003" cy="396003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160645" y="1645285"/>
            <a:ext cx="2346325" cy="29083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152640" y="3959225"/>
            <a:ext cx="843915" cy="41402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690370" y="6217920"/>
            <a:ext cx="328295" cy="432003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 rot="5400000">
            <a:off x="7417435" y="4897120"/>
            <a:ext cx="429260" cy="24511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15010" y="105727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312670" y="98742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720590" y="154368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814185" y="396811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972310" y="606742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⑤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158355" y="500062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⑥</a:t>
            </a:r>
          </a:p>
        </p:txBody>
      </p:sp>
      <p:sp>
        <p:nvSpPr>
          <p:cNvPr id="3" name="文本框 2">
            <a:hlinkClick r:id="rId5" action="ppaction://hlinksldjump"/>
          </p:cNvPr>
          <p:cNvSpPr txBox="1"/>
          <p:nvPr/>
        </p:nvSpPr>
        <p:spPr>
          <a:xfrm>
            <a:off x="10567670" y="6165215"/>
            <a:ext cx="139636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  <a:endParaRPr lang="zh-CN" altLang="en-US" sz="16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2585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}OT}@S][491]XAKQPW}P7K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160" y="3716655"/>
            <a:ext cx="2742565" cy="261874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360" y="994410"/>
            <a:ext cx="3799840" cy="254254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75" y="1032510"/>
            <a:ext cx="3618865" cy="24669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6"/>
          <p:cNvSpPr txBox="1"/>
          <p:nvPr/>
        </p:nvSpPr>
        <p:spPr>
          <a:xfrm>
            <a:off x="916032" y="377145"/>
            <a:ext cx="108359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</a:t>
            </a:r>
            <a:r>
              <a:rPr lang="zh-CN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如何给文件（夹）添加标签？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445" y="3716655"/>
            <a:ext cx="4145915" cy="229044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文本框 23"/>
          <p:cNvSpPr txBox="1"/>
          <p:nvPr/>
        </p:nvSpPr>
        <p:spPr>
          <a:xfrm>
            <a:off x="8629015" y="1032510"/>
            <a:ext cx="3413125" cy="4900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操作路径：</a:t>
            </a:r>
          </a:p>
          <a:p>
            <a:pPr fontAlgn="auto">
              <a:lnSpc>
                <a:spcPts val="25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方法一：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点击目标文件右侧编辑标签图标；</a:t>
            </a:r>
          </a:p>
          <a:p>
            <a:pPr fontAlgn="auto">
              <a:lnSpc>
                <a:spcPts val="25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方法二：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选中目标文件或文件夹，点击最右侧查看更多图表，选择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编辑标签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在弹窗中，可以为文件（夹）选择已有标签或者直接输入添加的标签；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④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保存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⑤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可将自己需要用到的标签，添加至常用标签处，便于快速定位文件；</a:t>
            </a:r>
          </a:p>
          <a:p>
            <a:pPr fontAlgn="auto">
              <a:lnSpc>
                <a:spcPts val="25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5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注意事项：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支持对文件和文件夹添加标签；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每个文件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（夹）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可最多添加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个标签；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3145790" y="2640965"/>
            <a:ext cx="275590" cy="27622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172960" y="2967990"/>
            <a:ext cx="1270000" cy="288002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82295" y="4302125"/>
            <a:ext cx="1027430" cy="44513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771900" y="5528945"/>
            <a:ext cx="812800" cy="38354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7283450" y="5736590"/>
            <a:ext cx="383540" cy="36830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408045" y="259016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609725" y="437896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972560" y="516064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255510" y="535241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⑤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742430" y="291211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</a:p>
        </p:txBody>
      </p:sp>
      <p:sp>
        <p:nvSpPr>
          <p:cNvPr id="3" name="文本框 2">
            <a:hlinkClick r:id="rId6" action="ppaction://hlinksldjump"/>
          </p:cNvPr>
          <p:cNvSpPr txBox="1"/>
          <p:nvPr/>
        </p:nvSpPr>
        <p:spPr>
          <a:xfrm>
            <a:off x="10537190" y="6119495"/>
            <a:ext cx="139636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  <a:endParaRPr lang="zh-CN" altLang="en-US" sz="16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35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%A9HC~[_Q8WZ$}IJ@B[(N9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145" y="753110"/>
            <a:ext cx="3628390" cy="4095115"/>
          </a:xfrm>
          <a:prstGeom prst="rect">
            <a:avLst/>
          </a:prstGeom>
          <a:ln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" y="901700"/>
            <a:ext cx="7879080" cy="2391410"/>
          </a:xfrm>
          <a:prstGeom prst="rect">
            <a:avLst/>
          </a:prstGeom>
          <a:ln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6"/>
          <p:cNvSpPr txBox="1"/>
          <p:nvPr/>
        </p:nvSpPr>
        <p:spPr>
          <a:xfrm>
            <a:off x="874122" y="354920"/>
            <a:ext cx="108359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</a:t>
            </a:r>
            <a:r>
              <a:rPr lang="zh-CN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如何搜索文件（夹）？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4177665" y="876300"/>
            <a:ext cx="1080008" cy="396003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6560" y="5703570"/>
            <a:ext cx="802513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1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操作路径：</a:t>
            </a:r>
          </a:p>
          <a:p>
            <a:pPr fontAlgn="auto">
              <a:lnSpc>
                <a:spcPts val="21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搜索途径：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基于全站文件的搜索；</a:t>
            </a:r>
          </a:p>
          <a:p>
            <a:pPr fontAlgn="auto">
              <a:lnSpc>
                <a:spcPts val="21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按回车键，会跳转到搜索结果标签页，搜索结果按照关键词匹配度从高到低排列；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1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75395" y="5093970"/>
            <a:ext cx="2872105" cy="1437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1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注意事项：</a:t>
            </a:r>
          </a:p>
          <a:p>
            <a:pPr fontAlgn="auto">
              <a:lnSpc>
                <a:spcPts val="21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基于全站搜索时，搜索框下方会显示匹配快速搜索结果，也可以缩小搜索范围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④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，自动跳转至搜索页面。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674370" y="4578350"/>
            <a:ext cx="1640840" cy="102743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1348720" y="1437640"/>
            <a:ext cx="551815" cy="30734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315210" y="447992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726331" y="914201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298555" y="174498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</a:p>
        </p:txBody>
      </p:sp>
      <p:sp>
        <p:nvSpPr>
          <p:cNvPr id="3" name="文本框 2">
            <a:hlinkClick r:id="rId4" action="ppaction://hlinksldjump"/>
          </p:cNvPr>
          <p:cNvSpPr txBox="1"/>
          <p:nvPr/>
        </p:nvSpPr>
        <p:spPr>
          <a:xfrm>
            <a:off x="10504170" y="6204585"/>
            <a:ext cx="139636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  <a:endParaRPr lang="zh-CN" altLang="en-US" sz="16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60" y="3369945"/>
            <a:ext cx="7971155" cy="2333625"/>
          </a:xfrm>
          <a:prstGeom prst="rect">
            <a:avLst/>
          </a:prstGeom>
          <a:ln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圆角矩形 21"/>
          <p:cNvSpPr/>
          <p:nvPr/>
        </p:nvSpPr>
        <p:spPr>
          <a:xfrm>
            <a:off x="505460" y="4596130"/>
            <a:ext cx="1809750" cy="69612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15361" y="4725471"/>
            <a:ext cx="3860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23303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@X`3%38(2596GK`PAA%[N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3380105"/>
            <a:ext cx="10058400" cy="2279015"/>
          </a:xfrm>
          <a:prstGeom prst="rect">
            <a:avLst/>
          </a:prstGeom>
          <a:ln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6"/>
          <p:cNvSpPr txBox="1"/>
          <p:nvPr/>
        </p:nvSpPr>
        <p:spPr>
          <a:xfrm>
            <a:off x="916032" y="377145"/>
            <a:ext cx="108359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12.</a:t>
            </a:r>
            <a:r>
              <a:rPr lang="zh-CN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如何订阅文件（夹）</a:t>
            </a:r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查看文件（夹）动态</a:t>
            </a:r>
            <a:r>
              <a:rPr lang="zh-CN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24840" y="5621020"/>
            <a:ext cx="11181080" cy="121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2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操作路径：</a:t>
            </a:r>
          </a:p>
          <a:p>
            <a:pPr fontAlgn="auto">
              <a:lnSpc>
                <a:spcPts val="22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点击目标文件（夹）最右侧查看更多图标，选择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订阅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即完成对目标文件（夹）的订阅；</a:t>
            </a:r>
          </a:p>
          <a:p>
            <a:pPr fontAlgn="auto">
              <a:lnSpc>
                <a:spcPts val="2200"/>
              </a:lnSpc>
            </a:pPr>
            <a:r>
              <a:rPr 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消息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”-“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订阅消息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可在右侧查看文件（夹）的最新三条动态消息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fontAlgn="auto">
              <a:lnSpc>
                <a:spcPts val="2200"/>
              </a:lnSpc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⑤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点击右上角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查看全部动态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，可查看该文件（夹）所有的详细动态消息；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654050" y="4240530"/>
            <a:ext cx="547370" cy="69860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417570" y="4685030"/>
            <a:ext cx="2447290" cy="900007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280160" y="3753485"/>
            <a:ext cx="1893570" cy="715214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68680" y="421513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453380" y="468503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654935" y="375348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5" name="文本框 4">
            <a:hlinkClick r:id="rId3" action="ppaction://hlinksldjump"/>
          </p:cNvPr>
          <p:cNvSpPr txBox="1"/>
          <p:nvPr/>
        </p:nvSpPr>
        <p:spPr>
          <a:xfrm>
            <a:off x="10537190" y="6119495"/>
            <a:ext cx="139636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  <a:endParaRPr lang="zh-CN" altLang="en-US" sz="16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41350" y="968375"/>
            <a:ext cx="7407910" cy="2322830"/>
            <a:chOff x="533" y="2962"/>
            <a:chExt cx="11666" cy="3658"/>
          </a:xfrm>
        </p:grpSpPr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533" y="2962"/>
              <a:ext cx="11666" cy="3659"/>
            </a:xfrm>
            <a:prstGeom prst="rect">
              <a:avLst/>
            </a:prstGeom>
            <a:ln>
              <a:solidFill>
                <a:srgbClr val="66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图片 11" descr="C:\Users\Administrator\Pictures\UG V2\QQ截图20170524102857.pngQQ截图2017052410285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4" y="2973"/>
              <a:ext cx="1690" cy="3292"/>
            </a:xfrm>
            <a:prstGeom prst="rect">
              <a:avLst/>
            </a:prstGeom>
            <a:ln>
              <a:solidFill>
                <a:srgbClr val="66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圆角矩形 7"/>
          <p:cNvSpPr/>
          <p:nvPr/>
        </p:nvSpPr>
        <p:spPr>
          <a:xfrm>
            <a:off x="2654935" y="1912620"/>
            <a:ext cx="1080008" cy="216002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735070" y="183642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9518015" y="4637405"/>
            <a:ext cx="1181735" cy="432003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70035" y="464375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⑤</a:t>
            </a:r>
          </a:p>
        </p:txBody>
      </p:sp>
    </p:spTree>
    <p:extLst>
      <p:ext uri="{BB962C8B-B14F-4D97-AF65-F5344CB8AC3E}">
        <p14:creationId xmlns:p14="http://schemas.microsoft.com/office/powerpoint/2010/main" val="65458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98A6796E-576B-49F8-9E04-8EEE04F65646}"/>
              </a:ext>
            </a:extLst>
          </p:cNvPr>
          <p:cNvSpPr txBox="1"/>
          <p:nvPr/>
        </p:nvSpPr>
        <p:spPr>
          <a:xfrm>
            <a:off x="948033" y="306530"/>
            <a:ext cx="2470416" cy="5355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kern="100" dirty="0">
                <a:solidFill>
                  <a:srgbClr val="002B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平台简介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FF32BCED-FFD4-4AD5-A805-1E4E9BC4DC4D}"/>
              </a:ext>
            </a:extLst>
          </p:cNvPr>
          <p:cNvGrpSpPr/>
          <p:nvPr/>
        </p:nvGrpSpPr>
        <p:grpSpPr>
          <a:xfrm>
            <a:off x="1276759" y="1630556"/>
            <a:ext cx="8358205" cy="633730"/>
            <a:chOff x="2179696" y="1770956"/>
            <a:chExt cx="8358205" cy="633730"/>
          </a:xfrm>
        </p:grpSpPr>
        <p:sp>
          <p:nvSpPr>
            <p:cNvPr id="30" name="圆角矩形 24">
              <a:extLst>
                <a:ext uri="{FF2B5EF4-FFF2-40B4-BE49-F238E27FC236}">
                  <a16:creationId xmlns:a16="http://schemas.microsoft.com/office/drawing/2014/main" id="{C4BB54FA-B0D1-49D0-8BFE-5C057F4AABE8}"/>
                </a:ext>
              </a:extLst>
            </p:cNvPr>
            <p:cNvSpPr/>
            <p:nvPr/>
          </p:nvSpPr>
          <p:spPr>
            <a:xfrm>
              <a:off x="2179696" y="1770956"/>
              <a:ext cx="8358205" cy="633730"/>
            </a:xfrm>
            <a:prstGeom prst="rect">
              <a:avLst/>
            </a:prstGeom>
            <a:noFill/>
            <a:ln>
              <a:solidFill>
                <a:srgbClr val="012B91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B7B3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A4180343-C038-4501-8148-326B093120F8}"/>
                </a:ext>
              </a:extLst>
            </p:cNvPr>
            <p:cNvSpPr txBox="1"/>
            <p:nvPr/>
          </p:nvSpPr>
          <p:spPr>
            <a:xfrm>
              <a:off x="2179697" y="1887766"/>
              <a:ext cx="80711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itchFamily="34" charset="-122"/>
                  <a:ea typeface="微软雅黑" pitchFamily="34" charset="-122"/>
                  <a:sym typeface="+mn-ea"/>
                </a:rPr>
                <a:t>建院云盘：一款 </a:t>
              </a:r>
              <a:r>
                <a:rPr lang="en-US" altLang="zh-CN" sz="2000" dirty="0">
                  <a:latin typeface="微软雅黑" pitchFamily="34" charset="-122"/>
                  <a:ea typeface="微软雅黑" pitchFamily="34" charset="-122"/>
                  <a:sym typeface="+mn-ea"/>
                </a:rPr>
                <a:t>/ 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  <a:sym typeface="+mn-ea"/>
                </a:rPr>
                <a:t>面向全校师生 </a:t>
              </a:r>
              <a:r>
                <a:rPr lang="en-US" altLang="zh-CN" sz="2000" dirty="0">
                  <a:latin typeface="微软雅黑" pitchFamily="34" charset="-122"/>
                  <a:ea typeface="微软雅黑" pitchFamily="34" charset="-122"/>
                  <a:sym typeface="+mn-ea"/>
                </a:rPr>
                <a:t>/ 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  <a:sym typeface="+mn-ea"/>
                </a:rPr>
                <a:t>基于</a:t>
              </a:r>
              <a:r>
                <a:rPr lang="zh-CN" altLang="en-US" sz="20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文件 </a:t>
              </a:r>
              <a:r>
                <a:rPr lang="en-US" altLang="zh-CN" sz="2000" dirty="0">
                  <a:latin typeface="微软雅黑" pitchFamily="34" charset="-122"/>
                  <a:ea typeface="微软雅黑" pitchFamily="34" charset="-122"/>
                  <a:sym typeface="+mn-ea"/>
                </a:rPr>
                <a:t>/ 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  <a:sym typeface="+mn-ea"/>
                </a:rPr>
                <a:t>存储及办公协作平台</a:t>
              </a:r>
              <a:endParaRPr lang="zh-CN" altLang="en-US" sz="20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84E08B6-BFB3-4E3E-A17C-E041EE7B2B7B}"/>
              </a:ext>
            </a:extLst>
          </p:cNvPr>
          <p:cNvGrpSpPr/>
          <p:nvPr/>
        </p:nvGrpSpPr>
        <p:grpSpPr>
          <a:xfrm>
            <a:off x="1214032" y="2928591"/>
            <a:ext cx="9657733" cy="2879581"/>
            <a:chOff x="1280883" y="3000372"/>
            <a:chExt cx="9657733" cy="2879581"/>
          </a:xfrm>
        </p:grpSpPr>
        <p:sp>
          <p:nvSpPr>
            <p:cNvPr id="42" name="圆角矩形 41">
              <a:extLst>
                <a:ext uri="{FF2B5EF4-FFF2-40B4-BE49-F238E27FC236}">
                  <a16:creationId xmlns:a16="http://schemas.microsoft.com/office/drawing/2014/main" id="{453B3ECE-E6FE-41B4-A814-DD99BE55ACF2}"/>
                </a:ext>
              </a:extLst>
            </p:cNvPr>
            <p:cNvSpPr/>
            <p:nvPr/>
          </p:nvSpPr>
          <p:spPr>
            <a:xfrm>
              <a:off x="1402355" y="3000372"/>
              <a:ext cx="1573200" cy="428628"/>
            </a:xfrm>
            <a:prstGeom prst="roundRect">
              <a:avLst/>
            </a:prstGeom>
            <a:solidFill>
              <a:srgbClr val="012B91"/>
            </a:solidFill>
            <a:ln w="190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文件存储</a:t>
              </a:r>
            </a:p>
          </p:txBody>
        </p:sp>
        <p:sp>
          <p:nvSpPr>
            <p:cNvPr id="43" name="圆角矩形 42">
              <a:extLst>
                <a:ext uri="{FF2B5EF4-FFF2-40B4-BE49-F238E27FC236}">
                  <a16:creationId xmlns:a16="http://schemas.microsoft.com/office/drawing/2014/main" id="{A2F5D241-0C34-4850-9E8B-BBD907073259}"/>
                </a:ext>
              </a:extLst>
            </p:cNvPr>
            <p:cNvSpPr/>
            <p:nvPr/>
          </p:nvSpPr>
          <p:spPr>
            <a:xfrm>
              <a:off x="8688022" y="3000372"/>
              <a:ext cx="1571636" cy="428628"/>
            </a:xfrm>
            <a:prstGeom prst="roundRect">
              <a:avLst/>
            </a:prstGeom>
            <a:solidFill>
              <a:srgbClr val="012B91"/>
            </a:solidFill>
            <a:ln w="190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文件安全</a:t>
              </a:r>
            </a:p>
          </p:txBody>
        </p:sp>
        <p:sp>
          <p:nvSpPr>
            <p:cNvPr id="44" name="右箭头 10">
              <a:extLst>
                <a:ext uri="{FF2B5EF4-FFF2-40B4-BE49-F238E27FC236}">
                  <a16:creationId xmlns:a16="http://schemas.microsoft.com/office/drawing/2014/main" id="{70F20D60-6127-43D7-A1DA-C6D93AC0A940}"/>
                </a:ext>
              </a:extLst>
            </p:cNvPr>
            <p:cNvSpPr/>
            <p:nvPr/>
          </p:nvSpPr>
          <p:spPr>
            <a:xfrm>
              <a:off x="3450513" y="3079915"/>
              <a:ext cx="500066" cy="285752"/>
            </a:xfrm>
            <a:prstGeom prst="rightArrow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5" name="右箭头 11">
              <a:extLst>
                <a:ext uri="{FF2B5EF4-FFF2-40B4-BE49-F238E27FC236}">
                  <a16:creationId xmlns:a16="http://schemas.microsoft.com/office/drawing/2014/main" id="{9A52ABDB-86B8-4600-A320-1C6E048848B8}"/>
                </a:ext>
              </a:extLst>
            </p:cNvPr>
            <p:cNvSpPr/>
            <p:nvPr/>
          </p:nvSpPr>
          <p:spPr>
            <a:xfrm>
              <a:off x="8115945" y="3071810"/>
              <a:ext cx="500066" cy="285752"/>
            </a:xfrm>
            <a:prstGeom prst="rightArrow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6" name="圆角矩形 6">
              <a:extLst>
                <a:ext uri="{FF2B5EF4-FFF2-40B4-BE49-F238E27FC236}">
                  <a16:creationId xmlns:a16="http://schemas.microsoft.com/office/drawing/2014/main" id="{8B6C2CE8-8C0E-4EC4-B4C1-E7CACB44DF68}"/>
                </a:ext>
              </a:extLst>
            </p:cNvPr>
            <p:cNvSpPr/>
            <p:nvPr/>
          </p:nvSpPr>
          <p:spPr>
            <a:xfrm>
              <a:off x="4281790" y="3000372"/>
              <a:ext cx="1573200" cy="428628"/>
            </a:xfrm>
            <a:prstGeom prst="roundRect">
              <a:avLst/>
            </a:prstGeom>
            <a:solidFill>
              <a:srgbClr val="012B91"/>
            </a:solidFill>
            <a:ln w="190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文件共享</a:t>
              </a:r>
            </a:p>
          </p:txBody>
        </p:sp>
        <p:sp>
          <p:nvSpPr>
            <p:cNvPr id="47" name="圆角矩形 7">
              <a:extLst>
                <a:ext uri="{FF2B5EF4-FFF2-40B4-BE49-F238E27FC236}">
                  <a16:creationId xmlns:a16="http://schemas.microsoft.com/office/drawing/2014/main" id="{66E6A395-CB29-430C-9057-E6FE342734E7}"/>
                </a:ext>
              </a:extLst>
            </p:cNvPr>
            <p:cNvSpPr/>
            <p:nvPr/>
          </p:nvSpPr>
          <p:spPr>
            <a:xfrm>
              <a:off x="6485688" y="3000372"/>
              <a:ext cx="1571636" cy="428628"/>
            </a:xfrm>
            <a:prstGeom prst="roundRect">
              <a:avLst/>
            </a:prstGeom>
            <a:solidFill>
              <a:srgbClr val="012B91"/>
            </a:solidFill>
            <a:ln w="190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文件流转</a:t>
              </a:r>
            </a:p>
          </p:txBody>
        </p:sp>
        <p:sp>
          <p:nvSpPr>
            <p:cNvPr id="48" name="右箭头 10">
              <a:extLst>
                <a:ext uri="{FF2B5EF4-FFF2-40B4-BE49-F238E27FC236}">
                  <a16:creationId xmlns:a16="http://schemas.microsoft.com/office/drawing/2014/main" id="{3FEA7A0E-CC7A-4904-8D85-03957C0D8662}"/>
                </a:ext>
              </a:extLst>
            </p:cNvPr>
            <p:cNvSpPr/>
            <p:nvPr/>
          </p:nvSpPr>
          <p:spPr>
            <a:xfrm>
              <a:off x="5913526" y="3079915"/>
              <a:ext cx="500066" cy="285752"/>
            </a:xfrm>
            <a:prstGeom prst="rightArrow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9" name="TextBox 6">
              <a:extLst>
                <a:ext uri="{FF2B5EF4-FFF2-40B4-BE49-F238E27FC236}">
                  <a16:creationId xmlns:a16="http://schemas.microsoft.com/office/drawing/2014/main" id="{CA397E29-E8FB-48DB-BB3D-049281822F02}"/>
                </a:ext>
              </a:extLst>
            </p:cNvPr>
            <p:cNvSpPr txBox="1"/>
            <p:nvPr/>
          </p:nvSpPr>
          <p:spPr>
            <a:xfrm>
              <a:off x="1280883" y="3617795"/>
              <a:ext cx="2888166" cy="22621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indent="0" fontAlgn="auto">
                <a:lnSpc>
                  <a:spcPct val="150000"/>
                </a:lnSpc>
                <a:buNone/>
                <a:defRPr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</a:lstStyle>
            <a:p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• </a:t>
              </a: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教学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行政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科研资源的沉淀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• 部门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个人空间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• 多端多设备访问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• 在线预览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• 全文搜索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TextBox 6">
              <a:extLst>
                <a:ext uri="{FF2B5EF4-FFF2-40B4-BE49-F238E27FC236}">
                  <a16:creationId xmlns:a16="http://schemas.microsoft.com/office/drawing/2014/main" id="{1A1C7803-AF46-4FCC-BB51-E1460B83163A}"/>
                </a:ext>
              </a:extLst>
            </p:cNvPr>
            <p:cNvSpPr txBox="1"/>
            <p:nvPr/>
          </p:nvSpPr>
          <p:spPr>
            <a:xfrm>
              <a:off x="4450639" y="3617795"/>
              <a:ext cx="1586871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•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按需协作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•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在线编辑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• 历史版本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• 评论互动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TextBox 6">
              <a:extLst>
                <a:ext uri="{FF2B5EF4-FFF2-40B4-BE49-F238E27FC236}">
                  <a16:creationId xmlns:a16="http://schemas.microsoft.com/office/drawing/2014/main" id="{DA561142-47F9-425D-A148-F014E3FD27FE}"/>
                </a:ext>
              </a:extLst>
            </p:cNvPr>
            <p:cNvSpPr txBox="1"/>
            <p:nvPr/>
          </p:nvSpPr>
          <p:spPr>
            <a:xfrm>
              <a:off x="6779107" y="3617795"/>
              <a:ext cx="1586871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indent="0" algn="l" fontAlgn="auto">
                <a:lnSpc>
                  <a:spcPct val="150000"/>
                </a:lnSpc>
                <a:buNone/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• 文件分发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• 文件搜集汇总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• 文件审批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pPr indent="0" algn="l" fontAlgn="auto">
                <a:lnSpc>
                  <a:spcPct val="150000"/>
                </a:lnSpc>
                <a:buNone/>
              </a:pP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TextBox 6">
              <a:extLst>
                <a:ext uri="{FF2B5EF4-FFF2-40B4-BE49-F238E27FC236}">
                  <a16:creationId xmlns:a16="http://schemas.microsoft.com/office/drawing/2014/main" id="{0CA97259-26D7-4556-9DFF-6EF2AF07C001}"/>
                </a:ext>
              </a:extLst>
            </p:cNvPr>
            <p:cNvSpPr txBox="1"/>
            <p:nvPr/>
          </p:nvSpPr>
          <p:spPr>
            <a:xfrm>
              <a:off x="8688022" y="3617795"/>
              <a:ext cx="2250594" cy="22621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indent="0" algn="l" fontAlgn="auto">
                <a:lnSpc>
                  <a:spcPct val="150000"/>
                </a:lnSpc>
                <a:buNone/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• 存储传输安全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pPr indent="0" algn="l" fontAlgn="auto">
                <a:lnSpc>
                  <a:spcPct val="150000"/>
                </a:lnSpc>
                <a:buNone/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• 共享权限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pPr indent="0" algn="l" fontAlgn="auto">
                <a:lnSpc>
                  <a:spcPct val="150000"/>
                </a:lnSpc>
                <a:buNone/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• 流转安全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pPr indent="0" algn="l" fontAlgn="auto">
                <a:lnSpc>
                  <a:spcPct val="150000"/>
                </a:lnSpc>
                <a:buNone/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• 误删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误操作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• 操作有迹可循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• 人员调岗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离职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3" name="圆角矩形 6">
            <a:extLst>
              <a:ext uri="{FF2B5EF4-FFF2-40B4-BE49-F238E27FC236}">
                <a16:creationId xmlns:a16="http://schemas.microsoft.com/office/drawing/2014/main" id="{95307281-16FC-4532-915D-7E182E37A1F7}"/>
              </a:ext>
            </a:extLst>
          </p:cNvPr>
          <p:cNvSpPr/>
          <p:nvPr/>
        </p:nvSpPr>
        <p:spPr>
          <a:xfrm>
            <a:off x="9169015" y="1162732"/>
            <a:ext cx="1154905" cy="841787"/>
          </a:xfrm>
          <a:prstGeom prst="wedgeEllipseCallout">
            <a:avLst>
              <a:gd name="adj1" fmla="val -51325"/>
              <a:gd name="adj2" fmla="val 61795"/>
            </a:avLst>
          </a:prstGeom>
          <a:solidFill>
            <a:schemeClr val="tx1">
              <a:lumMod val="50000"/>
              <a:lumOff val="50000"/>
            </a:schemeClr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rgbClr val="FFFF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百度网盘？</a:t>
            </a:r>
            <a:endParaRPr lang="en-US" altLang="zh-CN" sz="1200" b="1" dirty="0">
              <a:solidFill>
                <a:srgbClr val="FFFF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zh-CN" altLang="en-US" sz="1200" b="1" dirty="0">
                <a:solidFill>
                  <a:srgbClr val="FFFF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金山网盘？</a:t>
            </a: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AC3EC095-5359-4367-BD29-398CA4303F4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518" y="1303259"/>
            <a:ext cx="560731" cy="56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83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95" y="3540760"/>
            <a:ext cx="5308600" cy="3251835"/>
          </a:xfrm>
          <a:prstGeom prst="rect">
            <a:avLst/>
          </a:prstGeom>
          <a:ln>
            <a:solidFill>
              <a:srgbClr val="66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45" y="720090"/>
            <a:ext cx="7999730" cy="2190750"/>
          </a:xfrm>
          <a:prstGeom prst="rect">
            <a:avLst/>
          </a:prstGeom>
          <a:ln>
            <a:solidFill>
              <a:srgbClr val="66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6"/>
          <p:cNvSpPr txBox="1"/>
          <p:nvPr/>
        </p:nvSpPr>
        <p:spPr>
          <a:xfrm>
            <a:off x="916032" y="173945"/>
            <a:ext cx="108359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13.</a:t>
            </a:r>
            <a:r>
              <a:rPr lang="zh-CN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如何对文件发布评论？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237605" y="3558540"/>
            <a:ext cx="5514340" cy="329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操作路径：</a:t>
            </a:r>
          </a:p>
          <a:p>
            <a:pPr fontAlgn="auto">
              <a:lnSpc>
                <a:spcPts val="25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方法一：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点击目标文件右侧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图标；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弹出的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评论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栏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输入要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发表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评论，点击发表即可；</a:t>
            </a:r>
          </a:p>
          <a:p>
            <a:pPr fontAlgn="auto">
              <a:lnSpc>
                <a:spcPts val="25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方法二：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在文件预览页面，点击右侧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，可查看此文件所有评论；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在评论界面下方，也可对此文件发起评论；</a:t>
            </a:r>
          </a:p>
          <a:p>
            <a:pPr fontAlgn="auto">
              <a:lnSpc>
                <a:spcPts val="25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注意事项：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发布评论时，可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相关协作人员，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评论信息会在信息中提醒到相关人员，方便查看以及参与讨论；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355" y="3070225"/>
            <a:ext cx="7764145" cy="357505"/>
          </a:xfrm>
          <a:prstGeom prst="rect">
            <a:avLst/>
          </a:prstGeom>
          <a:ln>
            <a:solidFill>
              <a:srgbClr val="66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圆角矩形 1"/>
          <p:cNvSpPr/>
          <p:nvPr/>
        </p:nvSpPr>
        <p:spPr>
          <a:xfrm>
            <a:off x="7522845" y="2378710"/>
            <a:ext cx="325120" cy="288002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669155" y="4509135"/>
            <a:ext cx="490855" cy="23050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476115" y="6423025"/>
            <a:ext cx="1475105" cy="396003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996315" y="3014345"/>
            <a:ext cx="7836535" cy="50609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0395" y="307911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174865" y="231521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195445" y="440245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064635" y="637222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</a:p>
        </p:txBody>
      </p:sp>
      <p:sp>
        <p:nvSpPr>
          <p:cNvPr id="11" name="文本框 10">
            <a:hlinkClick r:id="rId5" action="ppaction://hlinksldjump"/>
          </p:cNvPr>
          <p:cNvSpPr txBox="1"/>
          <p:nvPr/>
        </p:nvSpPr>
        <p:spPr>
          <a:xfrm>
            <a:off x="10598150" y="6156960"/>
            <a:ext cx="139636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  <a:endParaRPr lang="zh-CN" altLang="en-US" sz="1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534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7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5"/>
          <a:stretch>
            <a:fillRect/>
          </a:stretch>
        </p:blipFill>
        <p:spPr bwMode="auto">
          <a:xfrm>
            <a:off x="4909324" y="3513285"/>
            <a:ext cx="4106909" cy="256777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9" y="3483295"/>
            <a:ext cx="4006409" cy="258379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7"/>
          <a:stretch>
            <a:fillRect/>
          </a:stretch>
        </p:blipFill>
        <p:spPr bwMode="auto">
          <a:xfrm>
            <a:off x="4909185" y="1118870"/>
            <a:ext cx="3728085" cy="211518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1118870"/>
            <a:ext cx="4006215" cy="204089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本框 6"/>
          <p:cNvSpPr txBox="1"/>
          <p:nvPr/>
        </p:nvSpPr>
        <p:spPr>
          <a:xfrm>
            <a:off x="842372" y="441915"/>
            <a:ext cx="108359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14.</a:t>
            </a:r>
            <a:r>
              <a:rPr lang="zh-CN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如何对文件发起审阅？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214485" y="441960"/>
            <a:ext cx="2646680" cy="5556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操作路径：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①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选择需要审阅的文件，又击点击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“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发起审阅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；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标题，点击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+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审阅人；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勾选相应审阅人，点击添加；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④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添加留言说明，设置截止日期，点击发起审阅即可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5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ts val="25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注意事项：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可同时对多份文件发起审阅；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只支持对文件发起审阅，不支持对文件夹发起审阅；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审阅意见只有发起人和审阅人可评论，审阅消息也只对发起人和审阅人可见，在文件下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相关人员时，此人员也只能是发起人或审阅人；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625850" y="424497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991360" y="271526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793355" y="133032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09155" y="527113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334895" y="2766060"/>
            <a:ext cx="900007" cy="360003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376545" y="1332865"/>
            <a:ext cx="2479040" cy="396003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085975" y="3609975"/>
            <a:ext cx="2499995" cy="213169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909185" y="5285105"/>
            <a:ext cx="2299970" cy="432003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hlinkClick r:id="rId6" action="ppaction://hlinksldjump"/>
          </p:cNvPr>
          <p:cNvSpPr txBox="1"/>
          <p:nvPr/>
        </p:nvSpPr>
        <p:spPr>
          <a:xfrm>
            <a:off x="10537190" y="6180455"/>
            <a:ext cx="139636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  <a:endParaRPr lang="zh-CN" altLang="en-US" sz="16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91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315" y="3643630"/>
            <a:ext cx="4058920" cy="2755265"/>
          </a:xfrm>
          <a:prstGeom prst="rect">
            <a:avLst/>
          </a:prstGeom>
          <a:ln>
            <a:solidFill>
              <a:srgbClr val="66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55" y="3625850"/>
            <a:ext cx="4983480" cy="2790190"/>
          </a:xfrm>
          <a:prstGeom prst="rect">
            <a:avLst/>
          </a:prstGeom>
          <a:ln>
            <a:solidFill>
              <a:srgbClr val="66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55" y="894080"/>
            <a:ext cx="8418830" cy="2590165"/>
          </a:xfrm>
          <a:prstGeom prst="rect">
            <a:avLst/>
          </a:prstGeom>
          <a:ln>
            <a:solidFill>
              <a:srgbClr val="66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6"/>
          <p:cNvSpPr txBox="1"/>
          <p:nvPr/>
        </p:nvSpPr>
        <p:spPr>
          <a:xfrm>
            <a:off x="916032" y="237445"/>
            <a:ext cx="108359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15.</a:t>
            </a:r>
            <a:r>
              <a:rPr lang="zh-CN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如何分享文件（夹）？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500235" y="894080"/>
            <a:ext cx="2646680" cy="586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操作路径：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点击目标文件（夹）右边的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分享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图标；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分享方式有两种：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通过链接分享；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分享给同事；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分享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按钮即可；</a:t>
            </a:r>
          </a:p>
          <a:p>
            <a:pPr fontAlgn="auto">
              <a:lnSpc>
                <a:spcPts val="25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5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注意事项：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分享链接可通过微信/QQ发送给好友；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，分享功能更全面，可直接分享到社交软件（直接分享到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QQ/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微信）；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小应用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中，可查看我发起的、我收到的分享，并进行管理；</a:t>
            </a:r>
          </a:p>
          <a:p>
            <a:pPr fontAlgn="auto">
              <a:lnSpc>
                <a:spcPts val="2500"/>
              </a:lnSpc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6577965" y="2531110"/>
            <a:ext cx="398780" cy="29146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596005" y="4879340"/>
            <a:ext cx="360003" cy="360003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248400" y="4639310"/>
            <a:ext cx="1637030" cy="681054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641715" y="5981700"/>
            <a:ext cx="858520" cy="38354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228080" y="237871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609913" y="5537200"/>
            <a:ext cx="577402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30235" y="575119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885430" y="4757023"/>
            <a:ext cx="559769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hlinkClick r:id="rId6" action="ppaction://hlinksldjump"/>
          </p:cNvPr>
          <p:cNvSpPr txBox="1"/>
          <p:nvPr/>
        </p:nvSpPr>
        <p:spPr>
          <a:xfrm>
            <a:off x="10537190" y="6119495"/>
            <a:ext cx="139636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  <a:endParaRPr lang="zh-CN" altLang="en-US" sz="16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4155" y="5175885"/>
            <a:ext cx="2461895" cy="1504950"/>
          </a:xfrm>
          <a:prstGeom prst="rect">
            <a:avLst/>
          </a:prstGeom>
          <a:ln>
            <a:solidFill>
              <a:srgbClr val="66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4889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55" y="3193415"/>
            <a:ext cx="8037830" cy="332359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 descr="9Z3JOBAQNT275XZ7010D1N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185" y="60960"/>
            <a:ext cx="4175760" cy="303657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55" y="899160"/>
            <a:ext cx="6819265" cy="21050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6"/>
          <p:cNvSpPr txBox="1"/>
          <p:nvPr/>
        </p:nvSpPr>
        <p:spPr>
          <a:xfrm>
            <a:off x="916032" y="377145"/>
            <a:ext cx="108359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16.</a:t>
            </a:r>
            <a:r>
              <a:rPr lang="zh-CN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如何邀请同事或外部成员加入协作？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510270" y="3097530"/>
            <a:ext cx="3298190" cy="251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1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操作路径：</a:t>
            </a:r>
          </a:p>
          <a:p>
            <a:pPr fontAlgn="auto">
              <a:lnSpc>
                <a:spcPts val="21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目标文件夹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右侧双人头</a:t>
            </a:r>
            <a:r>
              <a: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图标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查看协作成员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1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点击页面左角的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邀请协作成员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按钮；</a:t>
            </a:r>
          </a:p>
          <a:p>
            <a:pPr fontAlgn="auto">
              <a:lnSpc>
                <a:spcPts val="21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邀请协作成员的方式有三种：</a:t>
            </a:r>
          </a:p>
          <a:p>
            <a:pPr fontAlgn="auto">
              <a:lnSpc>
                <a:spcPts val="21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邀请单位成员（方法见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页）；</a:t>
            </a:r>
          </a:p>
          <a:p>
            <a:pPr fontAlgn="auto">
              <a:lnSpc>
                <a:spcPts val="21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邀请外部成员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（方法见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页）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fontAlgn="auto">
              <a:lnSpc>
                <a:spcPts val="21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通过链接邀请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（方法见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页）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317615" y="2335530"/>
            <a:ext cx="398780" cy="432003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766435" y="5273040"/>
            <a:ext cx="1134745" cy="36830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576185" y="279400"/>
            <a:ext cx="2837180" cy="39814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96305" y="2399030"/>
            <a:ext cx="3867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sym typeface="Wingdings" panose="05000000000000000000" charset="0"/>
              </a:rPr>
              <a:t>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467985" y="494284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413365" y="269240"/>
            <a:ext cx="4114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368665" y="5464175"/>
            <a:ext cx="3580765" cy="105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注意事项：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协作文件夹中编辑者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共同所有者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所有者才具有邀请协作成员的权限。；</a:t>
            </a:r>
            <a:endParaRPr lang="zh-CN" altLang="en-US" sz="1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hlinkClick r:id="rId5" action="ppaction://hlinksldjump"/>
          </p:cNvPr>
          <p:cNvSpPr txBox="1"/>
          <p:nvPr/>
        </p:nvSpPr>
        <p:spPr>
          <a:xfrm>
            <a:off x="10617835" y="6119495"/>
            <a:ext cx="133159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  <a:endParaRPr lang="zh-CN" altLang="en-US" sz="16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7009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400" y="1204595"/>
            <a:ext cx="5106035" cy="37147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45" y="1207770"/>
            <a:ext cx="4805680" cy="348043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6"/>
          <p:cNvSpPr txBox="1"/>
          <p:nvPr/>
        </p:nvSpPr>
        <p:spPr>
          <a:xfrm>
            <a:off x="1010647" y="332695"/>
            <a:ext cx="108359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16.</a:t>
            </a:r>
            <a:r>
              <a:rPr lang="zh-CN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如何邀请同事或外部成员加入协作？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17550" y="4805680"/>
            <a:ext cx="509270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2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操作路径：</a:t>
            </a:r>
          </a:p>
          <a:p>
            <a:pPr fontAlgn="auto">
              <a:lnSpc>
                <a:spcPts val="22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邀请单位成员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fontAlgn="auto">
              <a:lnSpc>
                <a:spcPts val="22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点击添加单位成员；</a:t>
            </a:r>
          </a:p>
          <a:p>
            <a:pPr fontAlgn="auto">
              <a:lnSpc>
                <a:spcPts val="22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同事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群组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中，勾选要邀请的同事、部门或群组；</a:t>
            </a:r>
          </a:p>
          <a:p>
            <a:pPr fontAlgn="auto">
              <a:lnSpc>
                <a:spcPts val="22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，即可邀请单位成员加入协作；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933440" y="5077460"/>
            <a:ext cx="4782185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2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注意事项：</a:t>
            </a:r>
          </a:p>
          <a:p>
            <a:pPr fontAlgn="auto">
              <a:lnSpc>
                <a:spcPts val="22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邀请成员加入协作，成员有三种存在形式：同事、部门、群组，邀请同事和部门需根据组织架构关系进行选择，邀请群组要先创建的群组才能邀请；</a:t>
            </a:r>
          </a:p>
          <a:p>
            <a:pPr fontAlgn="auto">
              <a:lnSpc>
                <a:spcPts val="22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协作文件夹最多支持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个关系加入协作，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名同事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个部门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个群组均算一个关系；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118870" y="1510030"/>
            <a:ext cx="720005" cy="36766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615565" y="3196590"/>
            <a:ext cx="1656080" cy="540004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266815" y="1548130"/>
            <a:ext cx="1548765" cy="29146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8034655" y="2680335"/>
            <a:ext cx="2269490" cy="715894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0477500" y="4550410"/>
            <a:ext cx="720005" cy="360003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98320" y="1483995"/>
            <a:ext cx="7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229610" y="282829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764780" y="144653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566025" y="282702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581640" y="418211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35590" y="1219200"/>
            <a:ext cx="461665" cy="32054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方式一：邀请单位成员</a:t>
            </a:r>
          </a:p>
        </p:txBody>
      </p:sp>
      <p:sp>
        <p:nvSpPr>
          <p:cNvPr id="3" name="文本框 2">
            <a:hlinkClick r:id="rId4" action="ppaction://hlinksldjump"/>
          </p:cNvPr>
          <p:cNvSpPr txBox="1"/>
          <p:nvPr/>
        </p:nvSpPr>
        <p:spPr>
          <a:xfrm>
            <a:off x="10537190" y="6119495"/>
            <a:ext cx="139636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  <a:endParaRPr lang="zh-CN" altLang="en-US" sz="16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3171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95" y="909955"/>
            <a:ext cx="4725670" cy="40005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990" y="918210"/>
            <a:ext cx="4420235" cy="230568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875" y="3340735"/>
            <a:ext cx="4451350" cy="23018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6"/>
          <p:cNvSpPr txBox="1"/>
          <p:nvPr/>
        </p:nvSpPr>
        <p:spPr>
          <a:xfrm>
            <a:off x="874122" y="354920"/>
            <a:ext cx="108359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16.</a:t>
            </a:r>
            <a:r>
              <a:rPr lang="zh-CN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如何邀请同事或外部成员加入协作？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52475" y="1112520"/>
            <a:ext cx="459740" cy="32054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方式二：邀请外部成员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34670" y="4833620"/>
            <a:ext cx="5275580" cy="206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2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操作路径：</a:t>
            </a:r>
          </a:p>
          <a:p>
            <a:pPr fontAlgn="auto">
              <a:lnSpc>
                <a:spcPts val="22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邀请外部成员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fontAlgn="auto">
              <a:lnSpc>
                <a:spcPts val="22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选择邀请方式，外部成员有两种邀请方式：</a:t>
            </a:r>
          </a:p>
          <a:p>
            <a:pPr fontAlgn="auto">
              <a:lnSpc>
                <a:spcPts val="22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通过邮箱邀请；</a:t>
            </a:r>
          </a:p>
          <a:p>
            <a:pPr fontAlgn="auto">
              <a:lnSpc>
                <a:spcPts val="22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通过手机号邀请；</a:t>
            </a:r>
          </a:p>
          <a:p>
            <a:pPr fontAlgn="auto">
              <a:lnSpc>
                <a:spcPts val="22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在弹出窗输入被邀请人的邮箱或手机号码，并设置相应权限，点击邀请协作即可；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468745" y="5830570"/>
            <a:ext cx="4815205" cy="73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注意事项：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外部协作成员最高权限只能设置为编辑者；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806065" y="1357630"/>
            <a:ext cx="1073150" cy="29146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928620" y="2707640"/>
            <a:ext cx="981075" cy="45974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985260" y="2697480"/>
            <a:ext cx="981075" cy="45974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7161530" y="1649095"/>
            <a:ext cx="904875" cy="36830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660890" y="1740535"/>
            <a:ext cx="889635" cy="138049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9665970" y="4184015"/>
            <a:ext cx="889635" cy="138049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8050530" y="4092575"/>
            <a:ext cx="904875" cy="36830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94585" y="111252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213735" y="2329180"/>
            <a:ext cx="577402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55135" y="2334260"/>
            <a:ext cx="559769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543925" y="164909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930005" y="454977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3" name="文本框 2">
            <a:hlinkClick r:id="rId5" action="ppaction://hlinksldjump"/>
          </p:cNvPr>
          <p:cNvSpPr txBox="1"/>
          <p:nvPr/>
        </p:nvSpPr>
        <p:spPr>
          <a:xfrm>
            <a:off x="10537190" y="6119495"/>
            <a:ext cx="139636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  <a:endParaRPr lang="zh-CN" altLang="en-US" sz="16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3092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485" y="1133475"/>
            <a:ext cx="5350510" cy="35782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405" y="1133475"/>
            <a:ext cx="5426710" cy="359600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6"/>
          <p:cNvSpPr txBox="1"/>
          <p:nvPr/>
        </p:nvSpPr>
        <p:spPr>
          <a:xfrm>
            <a:off x="874122" y="354920"/>
            <a:ext cx="108359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16.</a:t>
            </a:r>
            <a:r>
              <a:rPr lang="zh-CN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如何邀请同事或外部成员加入协作？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26085" y="4986020"/>
            <a:ext cx="5674360" cy="1694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操作路径：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通过链接邀请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创建新协作链接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给协作成员设置权限；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复制链接，并将链接通过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QQ/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微信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短信等方式发送给被邀请人即可；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34760" y="5013960"/>
            <a:ext cx="4634230" cy="137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注意事项：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通过链接邀请，可使用手机扫描二维码进行页面的分享；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在该协作链接中，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协作级别修改后，仅影响新通过链接加入的协作成员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，老成员权限保持不变；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126740" y="1546225"/>
            <a:ext cx="779145" cy="24574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867660" y="3596005"/>
            <a:ext cx="1577975" cy="396003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128510" y="2744470"/>
            <a:ext cx="1299210" cy="164465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409305" y="3658870"/>
            <a:ext cx="1733550" cy="360003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399155" y="170307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816985" y="395605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292465" y="252920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117455" y="360807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58775" y="1150620"/>
            <a:ext cx="459740" cy="32054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方式三：通过链接邀请</a:t>
            </a:r>
          </a:p>
        </p:txBody>
      </p:sp>
      <p:sp>
        <p:nvSpPr>
          <p:cNvPr id="11" name="文本框 10">
            <a:hlinkClick r:id="rId4" action="ppaction://hlinksldjump"/>
          </p:cNvPr>
          <p:cNvSpPr txBox="1"/>
          <p:nvPr/>
        </p:nvSpPr>
        <p:spPr>
          <a:xfrm>
            <a:off x="10552430" y="6096635"/>
            <a:ext cx="139636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  <a:endParaRPr lang="zh-CN" altLang="en-US" sz="16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8828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95" y="1020445"/>
            <a:ext cx="7854315" cy="57404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925" y="4890770"/>
            <a:ext cx="695325" cy="609600"/>
          </a:xfrm>
          <a:prstGeom prst="rect">
            <a:avLst/>
          </a:prstGeom>
        </p:spPr>
      </p:pic>
      <p:sp>
        <p:nvSpPr>
          <p:cNvPr id="9" name="文本框 6"/>
          <p:cNvSpPr txBox="1"/>
          <p:nvPr/>
        </p:nvSpPr>
        <p:spPr>
          <a:xfrm>
            <a:off x="848722" y="342220"/>
            <a:ext cx="108359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17.</a:t>
            </a:r>
            <a:r>
              <a:rPr lang="zh-CN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如何修改</a:t>
            </a:r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移除同事或外部成员协作权限？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794115" y="1317625"/>
            <a:ext cx="2916555" cy="514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操作路径：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进入目标文件夹，点击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单位成员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列表；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修改协作级别：点击目标成员右侧下拉三角图表，选择需要修改的权限即可；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移除协作：点击目标成员的右侧人头移除图表；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500"/>
              </a:lnSpc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在弹出框中，点击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移除协作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即可；</a:t>
            </a:r>
          </a:p>
          <a:p>
            <a:pPr fontAlgn="auto">
              <a:lnSpc>
                <a:spcPts val="25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5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注意事项：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协作文件夹中，只有共同所有者、所有者具有管理协作成员的权限，即修改协作级别和移除协作；</a:t>
            </a:r>
          </a:p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757295" y="1019175"/>
            <a:ext cx="684005" cy="360003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612380" y="4878070"/>
            <a:ext cx="349250" cy="39687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543425" y="995045"/>
            <a:ext cx="3753485" cy="4603750"/>
            <a:chOff x="7155" y="1567"/>
            <a:chExt cx="5911" cy="7250"/>
          </a:xfrm>
        </p:grpSpPr>
        <p:grpSp>
          <p:nvGrpSpPr>
            <p:cNvPr id="20" name="组合 19"/>
            <p:cNvGrpSpPr/>
            <p:nvPr/>
          </p:nvGrpSpPr>
          <p:grpSpPr>
            <a:xfrm>
              <a:off x="7155" y="1567"/>
              <a:ext cx="4067" cy="7250"/>
              <a:chOff x="7155" y="1567"/>
              <a:chExt cx="4067" cy="7250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7155" y="1567"/>
                <a:ext cx="64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zh-CN" altLang="en-US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①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0574" y="8237"/>
                <a:ext cx="64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zh-CN" altLang="en-US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②</a:t>
                </a: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2418" y="7627"/>
              <a:ext cx="6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③</a:t>
              </a:r>
            </a:p>
          </p:txBody>
        </p:sp>
      </p:grpSp>
      <p:sp>
        <p:nvSpPr>
          <p:cNvPr id="3" name="文本框 2">
            <a:hlinkClick r:id="rId4" action="ppaction://hlinksldjump"/>
          </p:cNvPr>
          <p:cNvSpPr txBox="1"/>
          <p:nvPr/>
        </p:nvSpPr>
        <p:spPr>
          <a:xfrm>
            <a:off x="10537190" y="6119495"/>
            <a:ext cx="139636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  <a:endParaRPr lang="zh-CN" altLang="en-US" sz="16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800725" y="3433445"/>
            <a:ext cx="2083435" cy="432003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81875" y="346583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45" y="3754120"/>
            <a:ext cx="2694940" cy="145732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1" name="圆角矩形 10"/>
          <p:cNvSpPr/>
          <p:nvPr/>
        </p:nvSpPr>
        <p:spPr>
          <a:xfrm>
            <a:off x="3527425" y="4635500"/>
            <a:ext cx="913765" cy="576004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76345" y="4278630"/>
            <a:ext cx="41549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6756400" y="5128895"/>
            <a:ext cx="180001" cy="180001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5369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6"/>
          <p:cNvSpPr txBox="1"/>
          <p:nvPr/>
        </p:nvSpPr>
        <p:spPr>
          <a:xfrm>
            <a:off x="874395" y="354965"/>
            <a:ext cx="11184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18.</a:t>
            </a:r>
            <a:r>
              <a:rPr lang="zh-CN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如何将云端文件同步到本地电脑？</a:t>
            </a:r>
            <a:endParaRPr lang="zh-CN" altLang="zh-CN" sz="1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hlinkClick r:id="rId2" action="ppaction://hlinksldjump"/>
          </p:cNvPr>
          <p:cNvSpPr txBox="1"/>
          <p:nvPr/>
        </p:nvSpPr>
        <p:spPr>
          <a:xfrm>
            <a:off x="10537190" y="6119495"/>
            <a:ext cx="139636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  <a:endParaRPr lang="zh-CN" altLang="en-US" sz="16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4675" y="1042670"/>
            <a:ext cx="103066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说明：同步功能可以保持本地与云端的实时同步，即本地修改的内容会自动上传，云端修改的会自动下载；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/>
          </a:p>
        </p:txBody>
      </p:sp>
      <p:sp>
        <p:nvSpPr>
          <p:cNvPr id="29" name="矩形 1"/>
          <p:cNvSpPr>
            <a:spLocks noChangeArrowheads="1"/>
          </p:cNvSpPr>
          <p:nvPr/>
        </p:nvSpPr>
        <p:spPr bwMode="auto">
          <a:xfrm>
            <a:off x="8321040" y="1663700"/>
            <a:ext cx="3489960" cy="592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操作步骤：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①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选择需要同步的文件夹；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方法一：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②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右击下拉菜单选择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“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同步到本地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；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方法二：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③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打开文件夹后，右上角选择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“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同步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；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④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在弹框中，点击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同步到本地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；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注意事项：</a:t>
            </a:r>
          </a:p>
          <a:p>
            <a:pPr indent="0" fontAlgn="auto">
              <a:lnSpc>
                <a:spcPts val="2500"/>
              </a:lnSpc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网页端不支持同步功能；</a:t>
            </a:r>
          </a:p>
          <a:p>
            <a:pPr indent="0" fontAlgn="auto">
              <a:lnSpc>
                <a:spcPts val="2500"/>
              </a:lnSpc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选择同步文件夹时，建议只将经常使用的文件夹同步下来；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ts val="2500"/>
              </a:lnSpc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在进行同步文件夹设置时，若显示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权限不足，无法完成该操作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，表示您对该文件夹没有下载权限；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35" y="1891665"/>
            <a:ext cx="7717790" cy="4064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圆角矩形 4"/>
          <p:cNvSpPr/>
          <p:nvPr/>
        </p:nvSpPr>
        <p:spPr>
          <a:xfrm>
            <a:off x="354330" y="3267710"/>
            <a:ext cx="1485900" cy="432003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40230" y="316992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1177290" y="5688330"/>
            <a:ext cx="1008380" cy="288002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47570" y="562292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143625" y="1971675"/>
            <a:ext cx="1008380" cy="360003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821680" y="205740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7052945" y="2907665"/>
            <a:ext cx="1008380" cy="360003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41465" y="280162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893842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00" y="3173095"/>
            <a:ext cx="3342640" cy="5619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600" y="1129030"/>
            <a:ext cx="3342640" cy="1781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" y="1129030"/>
            <a:ext cx="7219315" cy="459994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6"/>
          <p:cNvSpPr txBox="1"/>
          <p:nvPr/>
        </p:nvSpPr>
        <p:spPr>
          <a:xfrm>
            <a:off x="874122" y="354920"/>
            <a:ext cx="108359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19.</a:t>
            </a:r>
            <a:r>
              <a:rPr lang="zh-CN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如何取消本地文件与云端的同步？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721600" y="3846830"/>
            <a:ext cx="3625215" cy="265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操作路径：</a:t>
            </a:r>
          </a:p>
          <a:p>
            <a:pPr fontAlgn="auto">
              <a:lnSpc>
                <a:spcPts val="2500"/>
              </a:lnSpc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选中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已经同步的文件夹（文件夹图标右下角显示绿色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同步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标志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击鼠标，从下拉框中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已同步到本地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取消同步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在弹出框中点击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取消同步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按钮；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目标文件夹图标右下角绿色同步标志消失，即表示取消同步设置成功；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73990" y="2630805"/>
            <a:ext cx="2008505" cy="47561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66470" y="5036820"/>
            <a:ext cx="1135380" cy="27622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9824720" y="2209165"/>
            <a:ext cx="1058545" cy="52133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981315" y="3208655"/>
            <a:ext cx="1763395" cy="49085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82495" y="263080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142220" y="184150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786620" y="3227070"/>
            <a:ext cx="4114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21665" y="496062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</a:p>
        </p:txBody>
      </p:sp>
      <p:sp>
        <p:nvSpPr>
          <p:cNvPr id="4" name="文本框 3">
            <a:hlinkClick r:id="rId5" action="ppaction://hlinksldjump"/>
          </p:cNvPr>
          <p:cNvSpPr txBox="1"/>
          <p:nvPr/>
        </p:nvSpPr>
        <p:spPr>
          <a:xfrm>
            <a:off x="10537190" y="6119495"/>
            <a:ext cx="139636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  <a:endParaRPr lang="zh-CN" altLang="en-US" sz="16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87370" y="525272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2363470" y="5328920"/>
            <a:ext cx="1135380" cy="27622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98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>
            <a:extLst>
              <a:ext uri="{FF2B5EF4-FFF2-40B4-BE49-F238E27FC236}">
                <a16:creationId xmlns:a16="http://schemas.microsoft.com/office/drawing/2014/main" id="{1BF170D0-A6F6-4567-B0FD-E104A9C03EBD}"/>
              </a:ext>
            </a:extLst>
          </p:cNvPr>
          <p:cNvSpPr txBox="1"/>
          <p:nvPr/>
        </p:nvSpPr>
        <p:spPr>
          <a:xfrm>
            <a:off x="948033" y="306530"/>
            <a:ext cx="2470416" cy="5355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kern="100" dirty="0">
                <a:solidFill>
                  <a:srgbClr val="002B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三端入口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652B3AC-36D3-4E27-90EB-720366DF05BF}"/>
              </a:ext>
            </a:extLst>
          </p:cNvPr>
          <p:cNvGrpSpPr/>
          <p:nvPr/>
        </p:nvGrpSpPr>
        <p:grpSpPr>
          <a:xfrm>
            <a:off x="1241204" y="1152239"/>
            <a:ext cx="9866142" cy="3518198"/>
            <a:chOff x="1185231" y="1031499"/>
            <a:chExt cx="9866142" cy="3518198"/>
          </a:xfrm>
        </p:grpSpPr>
        <p:sp>
          <p:nvSpPr>
            <p:cNvPr id="21" name="矩形 20"/>
            <p:cNvSpPr/>
            <p:nvPr/>
          </p:nvSpPr>
          <p:spPr>
            <a:xfrm>
              <a:off x="1185231" y="2127029"/>
              <a:ext cx="2591215" cy="2422668"/>
            </a:xfrm>
            <a:prstGeom prst="rect">
              <a:avLst/>
            </a:prstGeom>
            <a:noFill/>
            <a:ln w="28575">
              <a:solidFill>
                <a:srgbClr val="002B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2" name="矩形: 圆角 46"/>
            <p:cNvSpPr/>
            <p:nvPr/>
          </p:nvSpPr>
          <p:spPr>
            <a:xfrm>
              <a:off x="1553717" y="1886522"/>
              <a:ext cx="2049136" cy="48101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</a:rPr>
                <a:t>网页端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4324697" y="2127028"/>
              <a:ext cx="3350832" cy="242266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2B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206085" y="2127029"/>
              <a:ext cx="2845287" cy="2422668"/>
            </a:xfrm>
            <a:prstGeom prst="rect">
              <a:avLst/>
            </a:prstGeom>
            <a:noFill/>
            <a:ln w="28575">
              <a:solidFill>
                <a:srgbClr val="002B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7" name="矩形: 圆角 49"/>
            <p:cNvSpPr/>
            <p:nvPr/>
          </p:nvSpPr>
          <p:spPr>
            <a:xfrm>
              <a:off x="4928027" y="1886522"/>
              <a:ext cx="2049136" cy="48101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PC</a:t>
              </a:r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客户端</a:t>
              </a:r>
            </a:p>
          </p:txBody>
        </p:sp>
        <p:sp>
          <p:nvSpPr>
            <p:cNvPr id="29" name="矩形: 圆角 50"/>
            <p:cNvSpPr/>
            <p:nvPr/>
          </p:nvSpPr>
          <p:spPr>
            <a:xfrm>
              <a:off x="8591550" y="1886522"/>
              <a:ext cx="2049136" cy="48101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手机微信端</a:t>
              </a: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076" y="1031499"/>
              <a:ext cx="668735" cy="668735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4700" y="1122087"/>
              <a:ext cx="572055" cy="572055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4869" y="1031499"/>
              <a:ext cx="572055" cy="572055"/>
            </a:xfrm>
            <a:prstGeom prst="rect">
              <a:avLst/>
            </a:prstGeom>
          </p:spPr>
        </p:pic>
        <p:sp>
          <p:nvSpPr>
            <p:cNvPr id="34" name="TextBox 6"/>
            <p:cNvSpPr txBox="1"/>
            <p:nvPr/>
          </p:nvSpPr>
          <p:spPr>
            <a:xfrm>
              <a:off x="1670988" y="2492990"/>
              <a:ext cx="1747461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indent="0" fontAlgn="auto">
                <a:lnSpc>
                  <a:spcPct val="150000"/>
                </a:lnSpc>
                <a:buNone/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• 无须下载安装</a:t>
              </a:r>
            </a:p>
            <a:p>
              <a:pPr indent="0" fontAlgn="auto">
                <a:lnSpc>
                  <a:spcPct val="150000"/>
                </a:lnSpc>
                <a:buNone/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• 界面简单易用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• 满足基本需求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TextBox 6"/>
            <p:cNvSpPr txBox="1"/>
            <p:nvPr/>
          </p:nvSpPr>
          <p:spPr>
            <a:xfrm>
              <a:off x="8397373" y="2492989"/>
              <a:ext cx="2654000" cy="6951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lnSpc>
                  <a:spcPct val="150000"/>
                </a:lnSpc>
                <a:defRPr sz="14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>
                  <a:solidFill>
                    <a:schemeClr val="tx1"/>
                  </a:solidFill>
                </a:rPr>
                <a:t>• 手机</a:t>
              </a:r>
            </a:p>
            <a:p>
              <a:r>
                <a:rPr lang="zh-CN" altLang="en-US" sz="1600" dirty="0">
                  <a:solidFill>
                    <a:schemeClr val="tx1"/>
                  </a:solidFill>
                </a:rPr>
                <a:t>• 文件基本操作</a:t>
              </a:r>
              <a:endParaRPr lang="en-US" altLang="zh-CN" sz="1600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6"/>
            <p:cNvSpPr txBox="1"/>
            <p:nvPr/>
          </p:nvSpPr>
          <p:spPr>
            <a:xfrm>
              <a:off x="4807643" y="2492990"/>
              <a:ext cx="2658223" cy="18466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indent="0" fontAlgn="auto">
                <a:lnSpc>
                  <a:spcPct val="150000"/>
                </a:lnSpc>
                <a:buNone/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• 全功能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PC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客户端</a:t>
              </a:r>
            </a:p>
            <a:p>
              <a:pPr indent="0" fontAlgn="auto">
                <a:lnSpc>
                  <a:spcPct val="150000"/>
                </a:lnSpc>
                <a:buNone/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• 涵盖网页端所有功能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•  特色功能：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     </a:t>
              </a:r>
              <a:r>
                <a:rPr lang="zh-CN" altLang="en-US" sz="16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同步至本地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6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在线编辑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/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    全局传输列表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6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多标签页</a:t>
              </a:r>
              <a:endParaRPr lang="en-US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7" name="左大括号 36">
            <a:extLst>
              <a:ext uri="{FF2B5EF4-FFF2-40B4-BE49-F238E27FC236}">
                <a16:creationId xmlns:a16="http://schemas.microsoft.com/office/drawing/2014/main" id="{3F55CE6E-526C-4737-9414-92F7E04B27A0}"/>
              </a:ext>
            </a:extLst>
          </p:cNvPr>
          <p:cNvSpPr/>
          <p:nvPr/>
        </p:nvSpPr>
        <p:spPr>
          <a:xfrm rot="16200000">
            <a:off x="5842600" y="1314045"/>
            <a:ext cx="426972" cy="7262666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699A32A9-4F32-46E1-A4D2-58C4D7365B9B}"/>
              </a:ext>
            </a:extLst>
          </p:cNvPr>
          <p:cNvSpPr txBox="1"/>
          <p:nvPr/>
        </p:nvSpPr>
        <p:spPr>
          <a:xfrm>
            <a:off x="5161333" y="5211938"/>
            <a:ext cx="236050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indent="0" fontAlgn="auto"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rgbClr val="012B91"/>
                </a:solidFill>
                <a:latin typeface="微软雅黑" pitchFamily="34" charset="-122"/>
                <a:ea typeface="微软雅黑" pitchFamily="34" charset="-122"/>
              </a:rPr>
              <a:t>三端多设备实时同步</a:t>
            </a:r>
            <a:endParaRPr lang="en-US" altLang="zh-CN" sz="1600" b="1" dirty="0">
              <a:solidFill>
                <a:srgbClr val="012B9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对话气泡: 椭圆形 30">
            <a:extLst>
              <a:ext uri="{FF2B5EF4-FFF2-40B4-BE49-F238E27FC236}">
                <a16:creationId xmlns:a16="http://schemas.microsoft.com/office/drawing/2014/main" id="{9382F665-96A4-4DCD-9294-840282AFB321}"/>
              </a:ext>
            </a:extLst>
          </p:cNvPr>
          <p:cNvSpPr/>
          <p:nvPr/>
        </p:nvSpPr>
        <p:spPr>
          <a:xfrm>
            <a:off x="3385732" y="5356304"/>
            <a:ext cx="1532829" cy="674426"/>
          </a:xfrm>
          <a:prstGeom prst="wedgeEllipseCallout">
            <a:avLst>
              <a:gd name="adj1" fmla="val 52875"/>
              <a:gd name="adj2" fmla="val -4001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任何浏览器</a:t>
            </a:r>
          </a:p>
        </p:txBody>
      </p:sp>
      <p:sp>
        <p:nvSpPr>
          <p:cNvPr id="40" name="对话气泡: 椭圆形 57">
            <a:extLst>
              <a:ext uri="{FF2B5EF4-FFF2-40B4-BE49-F238E27FC236}">
                <a16:creationId xmlns:a16="http://schemas.microsoft.com/office/drawing/2014/main" id="{74AACC24-91F4-4E35-A3DE-758FDF5E1F12}"/>
              </a:ext>
            </a:extLst>
          </p:cNvPr>
          <p:cNvSpPr/>
          <p:nvPr/>
        </p:nvSpPr>
        <p:spPr>
          <a:xfrm>
            <a:off x="4748601" y="5763505"/>
            <a:ext cx="2519934" cy="674426"/>
          </a:xfrm>
          <a:prstGeom prst="wedgeEllipseCallout">
            <a:avLst>
              <a:gd name="adj1" fmla="val -14428"/>
              <a:gd name="adj2" fmla="val -7142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家里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办公室里任何电脑的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PC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客户端</a:t>
            </a:r>
          </a:p>
        </p:txBody>
      </p:sp>
      <p:sp>
        <p:nvSpPr>
          <p:cNvPr id="41" name="对话气泡: 椭圆形 59">
            <a:extLst>
              <a:ext uri="{FF2B5EF4-FFF2-40B4-BE49-F238E27FC236}">
                <a16:creationId xmlns:a16="http://schemas.microsoft.com/office/drawing/2014/main" id="{C4465F2C-AEBB-47DF-867E-3502099C68DA}"/>
              </a:ext>
            </a:extLst>
          </p:cNvPr>
          <p:cNvSpPr/>
          <p:nvPr/>
        </p:nvSpPr>
        <p:spPr>
          <a:xfrm>
            <a:off x="7195285" y="5296365"/>
            <a:ext cx="1982385" cy="794304"/>
          </a:xfrm>
          <a:prstGeom prst="wedgeEllipseCallout">
            <a:avLst>
              <a:gd name="adj1" fmla="val -53423"/>
              <a:gd name="adj2" fmla="val -2609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任何手机上的建院微校园</a:t>
            </a:r>
          </a:p>
        </p:txBody>
      </p:sp>
      <p:sp>
        <p:nvSpPr>
          <p:cNvPr id="42" name="圆角矩形 6">
            <a:extLst>
              <a:ext uri="{FF2B5EF4-FFF2-40B4-BE49-F238E27FC236}">
                <a16:creationId xmlns:a16="http://schemas.microsoft.com/office/drawing/2014/main" id="{F7B84490-CF14-449D-922A-F4372FBCD885}"/>
              </a:ext>
            </a:extLst>
          </p:cNvPr>
          <p:cNvSpPr/>
          <p:nvPr/>
        </p:nvSpPr>
        <p:spPr>
          <a:xfrm>
            <a:off x="829840" y="3983507"/>
            <a:ext cx="2512332" cy="475645"/>
          </a:xfrm>
          <a:prstGeom prst="wedgeRoundRectCallout">
            <a:avLst>
              <a:gd name="adj1" fmla="val -10769"/>
              <a:gd name="adj2" fmla="val -9126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建议使用</a:t>
            </a:r>
            <a:r>
              <a:rPr lang="zh-CN" altLang="en-US" sz="1400" dirty="0">
                <a:solidFill>
                  <a:srgbClr val="012B91"/>
                </a:solidFill>
                <a:latin typeface="微软雅黑" pitchFamily="34" charset="-122"/>
                <a:ea typeface="微软雅黑" pitchFamily="34" charset="-122"/>
              </a:rPr>
              <a:t>火狐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or</a:t>
            </a:r>
            <a:r>
              <a:rPr lang="zh-CN" altLang="en-US" sz="1400" dirty="0">
                <a:solidFill>
                  <a:srgbClr val="012B91"/>
                </a:solidFill>
                <a:latin typeface="微软雅黑" pitchFamily="34" charset="-122"/>
                <a:ea typeface="微软雅黑" pitchFamily="34" charset="-122"/>
              </a:rPr>
              <a:t>谷歌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浏览器</a:t>
            </a:r>
          </a:p>
        </p:txBody>
      </p:sp>
    </p:spTree>
    <p:extLst>
      <p:ext uri="{BB962C8B-B14F-4D97-AF65-F5344CB8AC3E}">
        <p14:creationId xmlns:p14="http://schemas.microsoft.com/office/powerpoint/2010/main" val="1509950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6"/>
          <p:cNvSpPr txBox="1"/>
          <p:nvPr/>
        </p:nvSpPr>
        <p:spPr>
          <a:xfrm>
            <a:off x="874122" y="247605"/>
            <a:ext cx="108359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20.</a:t>
            </a:r>
            <a:r>
              <a:rPr lang="zh-CN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如何快速收集</a:t>
            </a: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  <a:r>
              <a:rPr lang="zh-CN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及管理收集文件？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" y="876935"/>
            <a:ext cx="6057900" cy="530225"/>
          </a:xfrm>
          <a:prstGeom prst="rect">
            <a:avLst/>
          </a:prstGeom>
          <a:ln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29743"/>
          <a:stretch>
            <a:fillRect/>
          </a:stretch>
        </p:blipFill>
        <p:spPr>
          <a:xfrm>
            <a:off x="154305" y="1532890"/>
            <a:ext cx="2482215" cy="2339975"/>
          </a:xfrm>
          <a:prstGeom prst="rect">
            <a:avLst/>
          </a:prstGeom>
          <a:ln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845" y="1473835"/>
            <a:ext cx="3300095" cy="2425700"/>
          </a:xfrm>
          <a:prstGeom prst="rect">
            <a:avLst/>
          </a:prstGeom>
          <a:ln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05" y="3975735"/>
            <a:ext cx="7389495" cy="2836545"/>
          </a:xfrm>
          <a:prstGeom prst="rect">
            <a:avLst/>
          </a:prstGeom>
          <a:ln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文本框 23"/>
          <p:cNvSpPr txBox="1"/>
          <p:nvPr/>
        </p:nvSpPr>
        <p:spPr>
          <a:xfrm>
            <a:off x="6468745" y="876935"/>
            <a:ext cx="4371340" cy="278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1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操作路径：</a:t>
            </a:r>
          </a:p>
          <a:p>
            <a:pPr fontAlgn="auto">
              <a:lnSpc>
                <a:spcPts val="21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一、发起收集：</a:t>
            </a:r>
          </a:p>
          <a:p>
            <a:pPr fontAlgn="auto">
              <a:lnSpc>
                <a:spcPts val="21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目标文件夹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右侧更多</a:t>
            </a:r>
            <a:r>
              <a: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图标；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1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在更多的下拉框中，选择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收集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”—“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发起收集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fontAlgn="auto">
              <a:lnSpc>
                <a:spcPts val="21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填写收集标题、选择参与人、收集描述、收集截止时间各项，参与人共有两种方式：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1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指定任何人：通过链接，邀请任何人（无须账号即可上传文件）；</a:t>
            </a:r>
          </a:p>
          <a:p>
            <a:pPr fontAlgn="auto">
              <a:lnSpc>
                <a:spcPts val="21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指定成员：通过消息，邀请指定单位成员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（需要有账号，且处于登录状态）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hlinkClick r:id="rId6" action="ppaction://hlinksldjump"/>
          </p:cNvPr>
          <p:cNvSpPr txBox="1"/>
          <p:nvPr/>
        </p:nvSpPr>
        <p:spPr>
          <a:xfrm>
            <a:off x="10633710" y="5986145"/>
            <a:ext cx="1549400" cy="8299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返回目录</a:t>
            </a:r>
            <a:endParaRPr lang="zh-CN" altLang="en-US" sz="16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24140" y="3661410"/>
            <a:ext cx="3985260" cy="251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ts val="2100"/>
              </a:lnSpc>
              <a:buNone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二、管理收集文件：</a:t>
            </a:r>
          </a:p>
          <a:p>
            <a:pPr algn="l" fontAlgn="auto">
              <a:lnSpc>
                <a:spcPts val="2100"/>
              </a:lnSpc>
              <a:buNone/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④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点击最左侧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小应用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</a:p>
          <a:p>
            <a:pPr algn="l" fontAlgn="auto">
              <a:lnSpc>
                <a:spcPts val="2100"/>
              </a:lnSpc>
              <a:buNone/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⑤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收集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</a:p>
          <a:p>
            <a:pPr algn="l" fontAlgn="auto">
              <a:lnSpc>
                <a:spcPts val="2100"/>
              </a:lnSpc>
              <a:buNone/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⑥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选择需要管理的收集任务，进入管理页面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管理页面因选择的参与人方式不同，页面也不一样：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ts val="2100"/>
              </a:lnSpc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任何人：可查看收集进度（共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人上传）、已上传的成员（图片略）；</a:t>
            </a:r>
          </a:p>
          <a:p>
            <a:pPr algn="l" fontAlgn="auto">
              <a:lnSpc>
                <a:spcPts val="2100"/>
              </a:lnSpc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指定成员：可查看收集进度（共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人，上传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人）、已上传的成员、未上传的成员，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如⑥；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420995" y="87693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735705" y="153289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54305" y="6077585"/>
            <a:ext cx="4114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02665" y="174879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305560" y="397573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⑤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225040" y="397573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⑥</a:t>
            </a:r>
          </a:p>
        </p:txBody>
      </p:sp>
    </p:spTree>
    <p:extLst>
      <p:ext uri="{BB962C8B-B14F-4D97-AF65-F5344CB8AC3E}">
        <p14:creationId xmlns:p14="http://schemas.microsoft.com/office/powerpoint/2010/main" val="4134892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895" y="934085"/>
            <a:ext cx="7704455" cy="338074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05" y="982980"/>
            <a:ext cx="2438400" cy="385699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6"/>
          <p:cNvSpPr txBox="1"/>
          <p:nvPr/>
        </p:nvSpPr>
        <p:spPr>
          <a:xfrm>
            <a:off x="874122" y="354920"/>
            <a:ext cx="108359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21.</a:t>
            </a:r>
            <a:r>
              <a:rPr lang="zh-CN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如何删除</a:t>
            </a:r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还原文件（夹）</a:t>
            </a:r>
            <a:r>
              <a:rPr lang="zh-CN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2125" y="4839970"/>
            <a:ext cx="5044440" cy="197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100"/>
              </a:lnSpc>
            </a:pP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操作路径：</a:t>
            </a:r>
          </a:p>
          <a:p>
            <a:pPr fontAlgn="auto">
              <a:lnSpc>
                <a:spcPts val="2100"/>
              </a:lnSpc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操作一：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删除文件（夹）  </a:t>
            </a:r>
          </a:p>
          <a:p>
            <a:pPr fontAlgn="auto">
              <a:lnSpc>
                <a:spcPts val="2100"/>
              </a:lnSpc>
            </a:pPr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选中目标文件（夹），点击右侧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查看更多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按钮；</a:t>
            </a:r>
          </a:p>
          <a:p>
            <a:pPr fontAlgn="auto">
              <a:lnSpc>
                <a:spcPts val="2100"/>
              </a:lnSpc>
            </a:pPr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删除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，并确认即可。</a:t>
            </a:r>
          </a:p>
          <a:p>
            <a:pPr fontAlgn="auto">
              <a:lnSpc>
                <a:spcPts val="2100"/>
              </a:lnSpc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操作二：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恢复文件（夹）</a:t>
            </a:r>
          </a:p>
          <a:p>
            <a:pPr fontAlgn="auto">
              <a:lnSpc>
                <a:spcPts val="2100"/>
              </a:lnSpc>
            </a:pPr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点击文件模块中的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回收站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fontAlgn="auto">
              <a:lnSpc>
                <a:spcPts val="2100"/>
              </a:lnSpc>
            </a:pPr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选中目标文件（夹），点击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还原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按钮，并确认即可。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1210945" y="1128395"/>
            <a:ext cx="337185" cy="36830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408430" y="3903345"/>
            <a:ext cx="540004" cy="288002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3096895" y="4011295"/>
            <a:ext cx="904875" cy="29083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5473065" y="2308225"/>
            <a:ext cx="552450" cy="30670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522730" y="106489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</a:p>
        </p:txBody>
      </p:sp>
      <p:sp>
        <p:nvSpPr>
          <p:cNvPr id="4" name="文本框 3">
            <a:hlinkClick r:id="rId4" action="ppaction://hlinksldjump"/>
          </p:cNvPr>
          <p:cNvSpPr txBox="1"/>
          <p:nvPr/>
        </p:nvSpPr>
        <p:spPr>
          <a:xfrm>
            <a:off x="10660380" y="5986145"/>
            <a:ext cx="1549400" cy="8299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返回目录</a:t>
            </a:r>
            <a:endParaRPr lang="zh-CN" altLang="en-US" sz="16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877695" y="385000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976370" y="391350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946775" y="224790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endParaRPr lang="en-US" altLang="zh-CN" sz="1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506720" y="4302125"/>
            <a:ext cx="5768340" cy="251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100"/>
              </a:lnSpc>
            </a:pP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注意事项：</a:t>
            </a:r>
          </a:p>
          <a:p>
            <a:pPr fontAlgn="auto">
              <a:lnSpc>
                <a:spcPts val="2100"/>
              </a:lnSpc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回收站文件（夹）默认保留时间为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天，管理员可根据企业情况，自定义设置为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45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天；</a:t>
            </a:r>
          </a:p>
          <a:p>
            <a:pPr fontAlgn="auto">
              <a:lnSpc>
                <a:spcPts val="2100"/>
              </a:lnSpc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删除回收站内文件：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100"/>
              </a:lnSpc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A.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若用户是被删除文件（夹）的所有者，则文件右侧显示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垃圾桶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图标，表示可以对回收站文件进行彻底删除，如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⑤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100"/>
              </a:lnSpc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B.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若用户不是被删除文件（夹）的所有者，则文件右侧显示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扫帚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图标，表示只能删除回收站中的文件记录，如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⑥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，彻底删除需要文件（夹）所有者在自己回收站进行彻底删除；</a:t>
            </a:r>
            <a:endParaRPr lang="zh-CN" altLang="en-US" sz="14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490" y="3585845"/>
            <a:ext cx="1581150" cy="6381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1465" y="2945130"/>
            <a:ext cx="1219200" cy="657225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9514840" y="2978785"/>
            <a:ext cx="552450" cy="30670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591040" y="2638425"/>
            <a:ext cx="3606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⑤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9527540" y="3665220"/>
            <a:ext cx="552450" cy="30670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013315" y="3616325"/>
            <a:ext cx="3340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⑥</a:t>
            </a:r>
          </a:p>
        </p:txBody>
      </p:sp>
    </p:spTree>
    <p:extLst>
      <p:ext uri="{BB962C8B-B14F-4D97-AF65-F5344CB8AC3E}">
        <p14:creationId xmlns:p14="http://schemas.microsoft.com/office/powerpoint/2010/main" val="1216989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A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82100" y="5143500"/>
            <a:ext cx="2882900" cy="1524000"/>
          </a:xfrm>
          <a:prstGeom prst="rect">
            <a:avLst/>
          </a:prstGeom>
          <a:solidFill>
            <a:srgbClr val="3FA8E0"/>
          </a:solidFill>
          <a:ln w="25400" cap="flat">
            <a:solidFill>
              <a:srgbClr val="3FA8E0"/>
            </a:solidFill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97542" y="2137953"/>
            <a:ext cx="5565458" cy="1538877"/>
          </a:xfrm>
          <a:prstGeom prst="rect">
            <a:avLst/>
          </a:prstGeom>
          <a:solidFill>
            <a:srgbClr val="3FA8E0"/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8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/>
              </a:rPr>
              <a:t>技术支持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948032" y="264326"/>
            <a:ext cx="4817385" cy="5355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kern="100" dirty="0">
                <a:solidFill>
                  <a:srgbClr val="002B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平台简介</a:t>
            </a:r>
            <a:r>
              <a:rPr lang="en-US" altLang="zh-CN" sz="2400" kern="100" dirty="0">
                <a:solidFill>
                  <a:srgbClr val="002B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kern="100" dirty="0">
                <a:solidFill>
                  <a:srgbClr val="002B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三端访问方式</a:t>
            </a:r>
          </a:p>
        </p:txBody>
      </p:sp>
      <p:sp>
        <p:nvSpPr>
          <p:cNvPr id="6" name="文本框 1"/>
          <p:cNvSpPr txBox="1"/>
          <p:nvPr/>
        </p:nvSpPr>
        <p:spPr>
          <a:xfrm>
            <a:off x="511868" y="1123057"/>
            <a:ext cx="1145358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一种方式：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IE10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及以上或者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Chrome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、火狐浏览器，登录云盘网址</a:t>
            </a:r>
            <a:r>
              <a:rPr lang="en-US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hlinkClick r:id="rId2"/>
              </a:rPr>
              <a:t>https://pan.jsviat.edu.cn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第二种方式：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登录校园门户，在“信息系统”里可以找到“建院云盘“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账号密码：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使用校园门户的账号、密码登录；教职工用户名为职工号。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1" descr="C:\Users\ibm\Documents\Tencent Files\379068559\Image\Group\Image1\E[ISV@O~D4AS%U6TBM$xF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AutoShape 2" descr="C:\Users\ibm\Documents\Tencent Files\379068559\Image\Group\Image1\E[ISV@O~D4AS%U6TBM$xF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3" descr="C:\Users\ibm\Documents\Tencent Files\379068559\Image\Group\Image1\E[ISV@O~D4AS%U6TBM$xF.pn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4" descr="C:\Users\ibm\Documents\Tencent Files\379068559\Image\Group\Image1\E[ISV@O~D4AS%U6TBM$xF.png"/>
          <p:cNvSpPr>
            <a:spLocks noChangeAspect="1" noChangeArrowheads="1"/>
          </p:cNvSpPr>
          <p:nvPr/>
        </p:nvSpPr>
        <p:spPr bwMode="auto">
          <a:xfrm>
            <a:off x="45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AA0B819-7297-0041-A4D2-218A78AC8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2590775"/>
            <a:ext cx="8408467" cy="347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5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948032" y="264326"/>
            <a:ext cx="4817385" cy="5355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kern="100" dirty="0">
                <a:solidFill>
                  <a:srgbClr val="002B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平台简介</a:t>
            </a:r>
            <a:r>
              <a:rPr lang="en-US" altLang="zh-CN" sz="2400" kern="100" dirty="0">
                <a:solidFill>
                  <a:srgbClr val="002B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kern="100" dirty="0">
                <a:solidFill>
                  <a:srgbClr val="002B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三端访问方式</a:t>
            </a:r>
          </a:p>
        </p:txBody>
      </p:sp>
      <p:sp>
        <p:nvSpPr>
          <p:cNvPr id="5" name="文本框 1"/>
          <p:cNvSpPr txBox="1"/>
          <p:nvPr/>
        </p:nvSpPr>
        <p:spPr>
          <a:xfrm>
            <a:off x="441960" y="851048"/>
            <a:ext cx="11640112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登录网页端之后点击左下角的“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客户端下载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”，根据您的设备选择下载相应的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PC全功能客户端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6245E59-3A5A-7044-B71E-9507DC1C6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1361147"/>
            <a:ext cx="2319105" cy="5021045"/>
          </a:xfrm>
          <a:prstGeom prst="rec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312055C-62BA-1B48-B20C-7E2714D9C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228" y="3671985"/>
            <a:ext cx="3139952" cy="2615491"/>
          </a:xfrm>
          <a:prstGeom prst="rec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C71690F-6398-2A4E-B48B-8F4447DD9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420" y="1775729"/>
            <a:ext cx="2285813" cy="4065977"/>
          </a:xfrm>
          <a:prstGeom prst="rec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5DF86E8-F6BD-A24F-948B-15C4C5200430}"/>
              </a:ext>
            </a:extLst>
          </p:cNvPr>
          <p:cNvSpPr/>
          <p:nvPr/>
        </p:nvSpPr>
        <p:spPr>
          <a:xfrm>
            <a:off x="6663690" y="5901976"/>
            <a:ext cx="3254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手机微信端：江苏建院微校园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911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91845" y="829945"/>
            <a:ext cx="5085080" cy="532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1.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如何新建文件夹？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...........................................12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定义您的文件框架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sldjump"/>
              </a:rPr>
              <a:t>2.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sldjump"/>
              </a:rPr>
              <a:t>如何新建文件？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sldjump"/>
              </a:rPr>
              <a:t>...............................................13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开始您的文件创作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3.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如何上传文件（夹）？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...................................14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备份您的本地重要文件 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sldjump"/>
              </a:rPr>
              <a:t>4.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sldjump"/>
              </a:rPr>
              <a:t>如何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sldjump"/>
              </a:rPr>
              <a:t>下载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sldjump"/>
              </a:rPr>
              <a:t>文件（夹）？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sldjump"/>
              </a:rPr>
              <a:t>...................................15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下载企业重要共享资料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6" action="ppaction://hlinksldjump"/>
              </a:rPr>
              <a:t>5.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6" action="ppaction://hlinksldjump"/>
              </a:rPr>
              <a:t>如何预览文件？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6" action="ppaction://hlinksldjump"/>
              </a:rPr>
              <a:t>...............................................16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pPr fontAlgn="auto">
              <a:lnSpc>
                <a:spcPct val="20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在线预览多种格式文件，无须下载专业软件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21070" y="817245"/>
            <a:ext cx="5855970" cy="5600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6.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如何查看文件历史版本？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...............................17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fontAlgn="auto">
              <a:lnSpc>
                <a:spcPct val="20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轻松管理文档版本，可还原至任意历史版本</a:t>
            </a:r>
          </a:p>
          <a:p>
            <a:pPr fontAlgn="auto">
              <a:lnSpc>
                <a:spcPct val="20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7" action="ppaction://hlinksldjump"/>
              </a:rPr>
              <a:t>7.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7" action="ppaction://hlinksldjump"/>
              </a:rPr>
              <a:t>如何在线编辑文件？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7" action="ppaction://hlinksldjump"/>
              </a:rPr>
              <a:t>.......................................18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fontAlgn="auto">
              <a:lnSpc>
                <a:spcPct val="20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编辑文件无须下载上传，实时更新修改内容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8" action="ppaction://hlinksldjump"/>
              </a:rPr>
              <a:t>8.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8" action="ppaction://hlinksldjump"/>
              </a:rPr>
              <a:t>如何锁定文件？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8" action="ppaction://hlinksldjump"/>
              </a:rPr>
              <a:t>................................................19 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提前锁定文件，避免多人协同编辑造成文件冲突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9" action="ppaction://hlinksldjump"/>
              </a:rPr>
              <a:t>9.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9" action="ppaction://hlinksldjump"/>
              </a:rPr>
              <a:t>如何将文件（夹）添加至常用？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9" action="ppaction://hlinksldjump"/>
              </a:rPr>
              <a:t>...................20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fontAlgn="auto">
              <a:lnSpc>
                <a:spcPct val="20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管理文件快捷操作路径，快速打开常用文件（夹）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10" action="ppaction://hlinksldjump"/>
              </a:rPr>
              <a:t>10.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10" action="ppaction://hlinksldjump"/>
              </a:rPr>
              <a:t>如何给文件（夹）添加标签？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10" action="ppaction://hlinksldjump"/>
              </a:rPr>
              <a:t>.....................21 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多维度归类文档，快速查找同类文件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6" name="文本框 6"/>
          <p:cNvSpPr txBox="1"/>
          <p:nvPr/>
        </p:nvSpPr>
        <p:spPr>
          <a:xfrm>
            <a:off x="791572" y="384130"/>
            <a:ext cx="108359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7" name="矩形 6"/>
          <p:cNvSpPr/>
          <p:nvPr/>
        </p:nvSpPr>
        <p:spPr>
          <a:xfrm>
            <a:off x="10563098" y="6159500"/>
            <a:ext cx="1235202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582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5610" y="582930"/>
            <a:ext cx="5954395" cy="68624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11.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如何搜索文件（夹）？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.............................................22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pPr fontAlgn="auto">
              <a:lnSpc>
                <a:spcPct val="20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快速搜索海量资料中的具体某一文件（夹）</a:t>
            </a:r>
          </a:p>
          <a:p>
            <a:pPr fontAlgn="auto">
              <a:lnSpc>
                <a:spcPct val="20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sldjump"/>
              </a:rPr>
              <a:t>12.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sldjump"/>
              </a:rPr>
              <a:t>如何订阅文件（夹）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sldjump"/>
              </a:rPr>
              <a:t>&amp;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sldjump"/>
              </a:rPr>
              <a:t>查看文件（夹）动态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sldjump"/>
              </a:rPr>
              <a:t>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sldjump"/>
              </a:rPr>
              <a:t>....23   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随时关注项目进展，查看文件最新变动状态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13.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如何对文件发布评论？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.............................................24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pPr fontAlgn="auto">
              <a:lnSpc>
                <a:spcPct val="20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基于文件进行在线讨论，记录永久保留可追溯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sldjump"/>
              </a:rPr>
              <a:t>14.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sldjump"/>
              </a:rPr>
              <a:t>如何对文件发起审阅？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sldjump"/>
              </a:rPr>
              <a:t>.............................................25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pPr fontAlgn="auto">
              <a:lnSpc>
                <a:spcPct val="20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实现随时随地提交文件给领导审批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6" action="ppaction://hlinksldjump"/>
              </a:rPr>
              <a:t>15.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6" action="ppaction://hlinksldjump"/>
              </a:rPr>
              <a:t>如何分享文件（夹）？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6" action="ppaction://hlinksldjump"/>
              </a:rPr>
              <a:t>.............................................26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fontAlgn="auto">
              <a:lnSpc>
                <a:spcPct val="20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一键分享文件给合作成员，突破邮件等大文件传输限制</a:t>
            </a:r>
          </a:p>
          <a:p>
            <a:pPr fontAlgn="auto">
              <a:lnSpc>
                <a:spcPct val="20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  <a:hlinkClick r:id="rId7" action="ppaction://hlinksldjump"/>
              </a:rPr>
              <a:t>16.如何邀请同事或外部成员加入协作？...................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  <a:hlinkClick r:id="rId7" action="ppaction://hlinksldjump"/>
              </a:rPr>
              <a:t>27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  <a:hlinkClick r:id="rId7" action="ppaction://hlinksldjump"/>
              </a:rPr>
              <a:t>   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实现与您的团队或合作伙伴快速共享和讨论文件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200000"/>
              </a:lnSpc>
            </a:pP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72835" y="591185"/>
            <a:ext cx="587121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sldjump"/>
              </a:rPr>
              <a:t>17.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sldjump"/>
              </a:rPr>
              <a:t>如何修改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sldjump"/>
              </a:rPr>
              <a:t>/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sldjump"/>
              </a:rPr>
              <a:t>移除同事或外部成员协作权限？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sldjump"/>
              </a:rPr>
              <a:t>.........31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管理非重要成员访问文件限制，保证文件安全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8" action="ppaction://hlinksldjump"/>
              </a:rPr>
              <a:t>18.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8" action="ppaction://hlinksldjump"/>
              </a:rPr>
              <a:t>如何将云端文件同步到本地电脑？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8" action="ppaction://hlinksldjump"/>
              </a:rPr>
              <a:t>.......................32   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实现本地电脑编辑修改文件，云端内容实时同步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fontAlgn="auto">
              <a:lnSpc>
                <a:spcPct val="20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9" action="ppaction://hlinksldjump"/>
              </a:rPr>
              <a:t>19.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9" action="ppaction://hlinksldjump"/>
              </a:rPr>
              <a:t>如何取消本地文件与云端的同步？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9" action="ppaction://hlinksldjump"/>
              </a:rPr>
              <a:t>.......................33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快速切断您本地文件与云端文件的同步通道</a:t>
            </a:r>
          </a:p>
          <a:p>
            <a:pPr fontAlgn="auto">
              <a:lnSpc>
                <a:spcPct val="20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  <a:hlinkClick r:id="rId10" action="ppaction://hlinksldjump"/>
              </a:rPr>
              <a:t>20.如何快速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  <a:hlinkClick r:id="rId10" action="ppaction://hlinksldjump"/>
              </a:rPr>
              <a:t>资料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  <a:hlinkClick r:id="rId10" action="ppaction://hlinksldjump"/>
              </a:rPr>
              <a:t>及管理收集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  <a:hlinkClick r:id="rId10" action="ppaction://hlinksldjump"/>
              </a:rPr>
              <a:t>资料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  <a:hlinkClick r:id="rId10" action="ppaction://hlinksldjump"/>
              </a:rPr>
              <a:t>？...................34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  <a:hlinkClick r:id="rId10" action="ppaction://hlinksldjump"/>
            </a:endParaRPr>
          </a:p>
          <a:p>
            <a:pPr fontAlgn="auto">
              <a:lnSpc>
                <a:spcPct val="200000"/>
              </a:lnSpc>
            </a:pPr>
            <a:r>
              <a:rPr lang="zh-CN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收集散落在同事中的文件，上传后即自动归档到目标文件夹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  <a:hlinkClick r:id="rId11" action="ppaction://hlinksldjump"/>
              </a:rPr>
              <a:t>21.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  <a:hlinkClick r:id="rId11" action="ppaction://hlinksldjump"/>
              </a:rPr>
              <a:t>如何删除文件（夹）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  <a:hlinkClick r:id="rId11" action="ppaction://hlinksldjump"/>
              </a:rPr>
              <a:t>&amp;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  <a:hlinkClick r:id="rId11" action="ppaction://hlinksldjump"/>
              </a:rPr>
              <a:t>还原删除文件（夹）？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  <a:hlinkClick r:id="rId11" action="ppaction://hlinksldjump"/>
              </a:rPr>
              <a:t>...35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删除冗余文件，或还原错删文件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866502" y="324440"/>
            <a:ext cx="108359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7" name="矩形 6"/>
          <p:cNvSpPr/>
          <p:nvPr/>
        </p:nvSpPr>
        <p:spPr>
          <a:xfrm>
            <a:off x="10563098" y="6159500"/>
            <a:ext cx="1235202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723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25" y="3265170"/>
            <a:ext cx="4816475" cy="2740660"/>
          </a:xfrm>
          <a:prstGeom prst="rect">
            <a:avLst/>
          </a:prstGeom>
          <a:ln>
            <a:solidFill>
              <a:srgbClr val="66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260" y="712470"/>
            <a:ext cx="4780915" cy="2495550"/>
          </a:xfrm>
          <a:prstGeom prst="rect">
            <a:avLst/>
          </a:prstGeom>
          <a:ln>
            <a:solidFill>
              <a:srgbClr val="66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 descr="TE9$W6S%TTRL{]3[H58]GM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25" y="1490345"/>
            <a:ext cx="2847340" cy="3599815"/>
          </a:xfrm>
          <a:prstGeom prst="rect">
            <a:avLst/>
          </a:prstGeom>
          <a:ln>
            <a:solidFill>
              <a:srgbClr val="66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25" y="6139815"/>
            <a:ext cx="9063990" cy="457200"/>
          </a:xfrm>
          <a:prstGeom prst="rect">
            <a:avLst/>
          </a:prstGeom>
          <a:ln>
            <a:solidFill>
              <a:srgbClr val="66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圆角矩形 7"/>
          <p:cNvSpPr/>
          <p:nvPr/>
        </p:nvSpPr>
        <p:spPr>
          <a:xfrm>
            <a:off x="283210" y="3534410"/>
            <a:ext cx="506095" cy="52133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217295" y="2973705"/>
            <a:ext cx="1104265" cy="29146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197610" y="3641725"/>
            <a:ext cx="1089025" cy="29146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925945" y="1597660"/>
            <a:ext cx="1012190" cy="67500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029960" y="3923665"/>
            <a:ext cx="1010285" cy="360003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74370" y="6134735"/>
            <a:ext cx="935355" cy="42926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8311515" y="6119495"/>
            <a:ext cx="674370" cy="49085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5410" y="318262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321560" y="2868930"/>
            <a:ext cx="4114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296160" y="361124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835265" y="170497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989445" y="373316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620520" y="614934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926195" y="618426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⑤</a:t>
            </a: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2802255" y="4074160"/>
            <a:ext cx="358140" cy="4419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2703195" y="2146300"/>
            <a:ext cx="561340" cy="7334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9194800" y="399415"/>
            <a:ext cx="2623185" cy="586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操作路径：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客户端或网页端，点击左侧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，进入文件管理界面；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点击所属部门文件目录或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个人文件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目录；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新建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”—“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文件夹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给新建的文件夹命名；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⑤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√”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按钮，文件夹创建成功；</a:t>
            </a:r>
          </a:p>
          <a:p>
            <a:pPr fontAlgn="auto">
              <a:lnSpc>
                <a:spcPts val="2500"/>
              </a:lnSpc>
            </a:pPr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500"/>
              </a:lnSpc>
            </a:pP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注意事项：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与我协作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目录中，不支持新建文件夹；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个人文件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中建立文件夹，当将成员拉入进行协作时，个人文件夹会变为协作文件夹，但仍会保留在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个人文件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目录中；</a:t>
            </a:r>
          </a:p>
        </p:txBody>
      </p:sp>
      <p:sp>
        <p:nvSpPr>
          <p:cNvPr id="3" name="文本框 2">
            <a:hlinkClick r:id="rId6" action="ppaction://hlinksldjump"/>
          </p:cNvPr>
          <p:cNvSpPr txBox="1"/>
          <p:nvPr/>
        </p:nvSpPr>
        <p:spPr>
          <a:xfrm>
            <a:off x="10552430" y="6119495"/>
            <a:ext cx="139636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  <a:endParaRPr lang="zh-CN" altLang="en-US" sz="16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6"/>
          <p:cNvSpPr txBox="1"/>
          <p:nvPr/>
        </p:nvSpPr>
        <p:spPr>
          <a:xfrm>
            <a:off x="866502" y="301580"/>
            <a:ext cx="108359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如何新建文件夹？</a:t>
            </a:r>
          </a:p>
        </p:txBody>
      </p:sp>
    </p:spTree>
    <p:extLst>
      <p:ext uri="{BB962C8B-B14F-4D97-AF65-F5344CB8AC3E}">
        <p14:creationId xmlns:p14="http://schemas.microsoft.com/office/powerpoint/2010/main" val="3413595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X(J@NLO)IYN_)243AI%G@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05" y="3947795"/>
            <a:ext cx="2872740" cy="2311400"/>
          </a:xfrm>
          <a:prstGeom prst="rect">
            <a:avLst/>
          </a:prstGeom>
          <a:ln>
            <a:solidFill>
              <a:srgbClr val="66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" y="993140"/>
            <a:ext cx="4816475" cy="2740660"/>
          </a:xfrm>
          <a:prstGeom prst="rect">
            <a:avLst/>
          </a:prstGeom>
          <a:ln>
            <a:solidFill>
              <a:srgbClr val="66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6"/>
          <p:cNvSpPr txBox="1"/>
          <p:nvPr/>
        </p:nvSpPr>
        <p:spPr>
          <a:xfrm>
            <a:off x="916032" y="275545"/>
            <a:ext cx="108359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如何新建文件？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065" y="993140"/>
            <a:ext cx="4425950" cy="246507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350" y="3896360"/>
            <a:ext cx="5683885" cy="256730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文本框 23"/>
          <p:cNvSpPr txBox="1"/>
          <p:nvPr/>
        </p:nvSpPr>
        <p:spPr>
          <a:xfrm>
            <a:off x="9402445" y="434975"/>
            <a:ext cx="2531110" cy="6182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操作路径：</a:t>
            </a:r>
          </a:p>
          <a:p>
            <a:pPr fontAlgn="auto">
              <a:lnSpc>
                <a:spcPts val="2500"/>
              </a:lnSpc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在目标文件夹中，点击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”—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选择要新建的文件类型，目前大外云盘支持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word/excel/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一起写文档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一起写表格文件类型；</a:t>
            </a:r>
          </a:p>
          <a:p>
            <a:pPr fontAlgn="auto">
              <a:lnSpc>
                <a:spcPts val="2500"/>
              </a:lnSpc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为新建的文件命名；</a:t>
            </a:r>
          </a:p>
          <a:p>
            <a:pPr fontAlgn="auto">
              <a:lnSpc>
                <a:spcPts val="2500"/>
              </a:lnSpc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按钮，文件则新建成功，如图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fontAlgn="auto">
              <a:lnSpc>
                <a:spcPts val="25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若点击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新建并编辑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按钮，则调用本地第三方文件编辑软件（比如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office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软件），可对文件进行内容编辑，如图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⑤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fontAlgn="auto">
              <a:lnSpc>
                <a:spcPts val="2500"/>
              </a:lnSpc>
            </a:pP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fontAlgn="auto">
              <a:lnSpc>
                <a:spcPts val="25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注意事项：</a:t>
            </a:r>
          </a:p>
          <a:p>
            <a:pPr fontAlgn="auto">
              <a:lnSpc>
                <a:spcPts val="25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一起写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文档，命名后，选择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新建并编辑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按钮，直接在大外云盘打开一起写文档进行编辑；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5012055" y="1918970"/>
            <a:ext cx="1530350" cy="47307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348855" y="2962275"/>
            <a:ext cx="751205" cy="34798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8209280" y="2984500"/>
            <a:ext cx="751205" cy="34798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30860" y="5755005"/>
            <a:ext cx="1822450" cy="459105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490595" y="3804285"/>
            <a:ext cx="1043305" cy="36195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35860" y="146494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2548890" y="1788795"/>
            <a:ext cx="2022475" cy="1440011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200000"/>
              </a:lnSpc>
              <a:buFont typeface="Wingdings" panose="05000000000000000000" charset="0"/>
              <a:buChar char="n"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662420" y="197167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519035" y="260096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288540" y="5762625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629150" y="381889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⑤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392795" y="260604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cxnSp>
        <p:nvCxnSpPr>
          <p:cNvPr id="26" name="直接箭头连接符 25"/>
          <p:cNvCxnSpPr/>
          <p:nvPr/>
        </p:nvCxnSpPr>
        <p:spPr>
          <a:xfrm flipH="1">
            <a:off x="1993265" y="3259455"/>
            <a:ext cx="5229225" cy="5365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>
            <a:off x="6593840" y="3397250"/>
            <a:ext cx="1793875" cy="4298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hlinkClick r:id="rId6" action="ppaction://hlinksldjump"/>
          </p:cNvPr>
          <p:cNvSpPr txBox="1"/>
          <p:nvPr/>
        </p:nvSpPr>
        <p:spPr>
          <a:xfrm>
            <a:off x="10537190" y="6180455"/>
            <a:ext cx="139636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返回目录</a:t>
            </a:r>
            <a:endParaRPr lang="zh-CN" altLang="en-US" sz="16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9728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marL="285750" indent="-285750" algn="l" fontAlgn="auto">
          <a:lnSpc>
            <a:spcPct val="200000"/>
          </a:lnSpc>
          <a:buFont typeface="Wingdings" panose="05000000000000000000" charset="0"/>
          <a:buChar char="n"/>
          <a:defRPr lang="zh-CN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002B91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3951</Words>
  <Application>Microsoft Macintosh PowerPoint</Application>
  <PresentationFormat>宽屏</PresentationFormat>
  <Paragraphs>510</Paragraphs>
  <Slides>32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6" baseType="lpstr">
      <vt:lpstr>等线</vt:lpstr>
      <vt:lpstr>等线 Light</vt:lpstr>
      <vt:lpstr>华文细黑</vt:lpstr>
      <vt:lpstr>宋体</vt:lpstr>
      <vt:lpstr>微软雅黑</vt:lpstr>
      <vt:lpstr>Agency FB</vt:lpstr>
      <vt:lpstr>Arial</vt:lpstr>
      <vt:lpstr>Calibri</vt:lpstr>
      <vt:lpstr>Calibri Light</vt:lpstr>
      <vt:lpstr>Times New Roman</vt:lpstr>
      <vt:lpstr>Wingdings</vt:lpstr>
      <vt:lpstr>Office 主题</vt:lpstr>
      <vt:lpstr>Office 主题​​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楼灵燕</dc:creator>
  <cp:lastModifiedBy>Microsoft Office User</cp:lastModifiedBy>
  <cp:revision>1043</cp:revision>
  <dcterms:created xsi:type="dcterms:W3CDTF">2016-06-12T02:38:00Z</dcterms:created>
  <dcterms:modified xsi:type="dcterms:W3CDTF">2018-12-03T08:11:37Z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2052-10.8.0.5715</vt:lpwstr>
  </property>
</Properties>
</file>